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684" r:id="rId3"/>
    <p:sldId id="685" r:id="rId4"/>
    <p:sldId id="763" r:id="rId5"/>
    <p:sldId id="764" r:id="rId6"/>
    <p:sldId id="765" r:id="rId7"/>
    <p:sldId id="687" r:id="rId8"/>
    <p:sldId id="749" r:id="rId9"/>
    <p:sldId id="751" r:id="rId10"/>
    <p:sldId id="750" r:id="rId11"/>
    <p:sldId id="752" r:id="rId12"/>
    <p:sldId id="742" r:id="rId13"/>
    <p:sldId id="770" r:id="rId14"/>
    <p:sldId id="753" r:id="rId15"/>
    <p:sldId id="746" r:id="rId16"/>
    <p:sldId id="776" r:id="rId17"/>
    <p:sldId id="777" r:id="rId18"/>
    <p:sldId id="778" r:id="rId19"/>
    <p:sldId id="779" r:id="rId20"/>
    <p:sldId id="781" r:id="rId21"/>
    <p:sldId id="773" r:id="rId22"/>
    <p:sldId id="747" r:id="rId23"/>
    <p:sldId id="774" r:id="rId24"/>
    <p:sldId id="762" r:id="rId25"/>
    <p:sldId id="755" r:id="rId26"/>
    <p:sldId id="744" r:id="rId27"/>
    <p:sldId id="754" r:id="rId28"/>
    <p:sldId id="745" r:id="rId29"/>
    <p:sldId id="748" r:id="rId30"/>
    <p:sldId id="775" r:id="rId31"/>
    <p:sldId id="756" r:id="rId32"/>
    <p:sldId id="757" r:id="rId33"/>
    <p:sldId id="758" r:id="rId34"/>
    <p:sldId id="760" r:id="rId35"/>
    <p:sldId id="761" r:id="rId36"/>
    <p:sldId id="766" r:id="rId37"/>
    <p:sldId id="767" r:id="rId38"/>
    <p:sldId id="768" r:id="rId39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FF"/>
    <a:srgbClr val="00FFFF"/>
    <a:srgbClr val="5B9BD5"/>
    <a:srgbClr val="FF3399"/>
    <a:srgbClr val="8DE5E3"/>
    <a:srgbClr val="072A5F"/>
    <a:srgbClr val="009999"/>
    <a:srgbClr val="C6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3" autoAdjust="0"/>
    <p:restoredTop sz="75260" autoAdjust="0"/>
  </p:normalViewPr>
  <p:slideViewPr>
    <p:cSldViewPr snapToGrid="0" showGuides="1">
      <p:cViewPr varScale="1">
        <p:scale>
          <a:sx n="77" d="100"/>
          <a:sy n="77" d="100"/>
        </p:scale>
        <p:origin x="1158" y="90"/>
      </p:cViewPr>
      <p:guideLst>
        <p:guide orient="horz" pos="3158"/>
        <p:guide pos="2880"/>
      </p:guideLst>
    </p:cSldViewPr>
  </p:slideViewPr>
  <p:outlineViewPr>
    <p:cViewPr>
      <p:scale>
        <a:sx n="33" d="100"/>
        <a:sy n="33" d="100"/>
      </p:scale>
      <p:origin x="0" y="-763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367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F4F26D02-577D-497E-9EB7-C3FB23AA50BD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3506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3506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5B314495-C01A-455A-B33A-ED8A142879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93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5983" cy="513883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035" y="2"/>
            <a:ext cx="3077125" cy="513883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268FB672-E9F7-4F81-A44E-F3B61DC34BF8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8733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0" tIns="47535" rIns="95070" bIns="4753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926096"/>
            <a:ext cx="5679440" cy="4029789"/>
          </a:xfrm>
          <a:prstGeom prst="rect">
            <a:avLst/>
          </a:prstGeom>
        </p:spPr>
        <p:txBody>
          <a:bodyPr vert="horz" lIns="95070" tIns="47535" rIns="95070" bIns="4753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733"/>
            <a:ext cx="3075983" cy="51388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035" y="9720733"/>
            <a:ext cx="3077125" cy="51388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41B93B61-5AF7-405F-9080-7EBD9183E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75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7938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78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초록 영역을 바꾸기 위해</a:t>
            </a:r>
            <a:r>
              <a:rPr lang="en-US" altLang="ko-KR" dirty="0" smtClean="0"/>
              <a:t>, Kernel</a:t>
            </a:r>
            <a:r>
              <a:rPr lang="ko-KR" altLang="en-US" dirty="0" smtClean="0"/>
              <a:t>을 겹치고 각 영역을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과 곱해</a:t>
            </a:r>
            <a:r>
              <a:rPr lang="ko-KR" altLang="en-US" baseline="0" dirty="0" smtClean="0"/>
              <a:t> 더한다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해당 영역의 평균인 </a:t>
            </a:r>
            <a:r>
              <a:rPr lang="en-US" altLang="ko-KR" baseline="0" dirty="0" smtClean="0"/>
              <a:t>150</a:t>
            </a:r>
            <a:r>
              <a:rPr lang="ko-KR" altLang="en-US" baseline="0" dirty="0" smtClean="0"/>
              <a:t>이 된다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동일한 가중치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303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Kernel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있을때</a:t>
            </a:r>
            <a:r>
              <a:rPr lang="en-US" altLang="ko-KR" dirty="0" smtClean="0"/>
              <a:t>, Filtering</a:t>
            </a:r>
            <a:r>
              <a:rPr lang="ko-KR" altLang="en-US" dirty="0" smtClean="0"/>
              <a:t>하는 방법은 알았음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</a:t>
            </a:r>
            <a:r>
              <a:rPr lang="en-US" altLang="ko-KR" dirty="0" smtClean="0"/>
              <a:t>Kernel </a:t>
            </a:r>
            <a:r>
              <a:rPr lang="ko-KR" altLang="en-US" dirty="0" smtClean="0"/>
              <a:t>생성 방법</a:t>
            </a:r>
            <a:endParaRPr lang="en-US" altLang="ko-KR" dirty="0" smtClean="0"/>
          </a:p>
          <a:p>
            <a:r>
              <a:rPr lang="en-US" altLang="ko-KR" baseline="0" dirty="0" smtClean="0"/>
              <a:t>Box : </a:t>
            </a:r>
            <a:r>
              <a:rPr lang="ko-KR" altLang="en-US" baseline="0" dirty="0" smtClean="0"/>
              <a:t>전체가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인 행렬 </a:t>
            </a:r>
            <a:r>
              <a:rPr lang="en-US" altLang="ko-KR" baseline="0" dirty="0" smtClean="0"/>
              <a:t>x 1/n*m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7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Box filter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예시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위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사용  </a:t>
            </a:r>
            <a:r>
              <a:rPr lang="en-US" altLang="ko-KR" baseline="0" dirty="0" smtClean="0"/>
              <a:t>kernel, </a:t>
            </a:r>
            <a:r>
              <a:rPr lang="ko-KR" altLang="en-US" baseline="0" dirty="0" smtClean="0"/>
              <a:t>아래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필터링</a:t>
            </a:r>
            <a:r>
              <a:rPr lang="ko-KR" altLang="en-US" baseline="0" dirty="0" smtClean="0"/>
              <a:t> 이미지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이미지가 더 </a:t>
            </a:r>
            <a:r>
              <a:rPr lang="ko-KR" altLang="en-US" baseline="0" dirty="0" err="1" smtClean="0"/>
              <a:t>부드러워짐</a:t>
            </a:r>
            <a:r>
              <a:rPr lang="en-US" altLang="ko-KR" baseline="0" dirty="0" smtClean="0"/>
              <a:t>, Edge</a:t>
            </a:r>
            <a:r>
              <a:rPr lang="ko-KR" altLang="en-US" baseline="0" dirty="0" smtClean="0"/>
              <a:t>부분이 더 많이 </a:t>
            </a:r>
            <a:r>
              <a:rPr lang="ko-KR" altLang="en-US" baseline="0" dirty="0" err="1" smtClean="0"/>
              <a:t>뭉개짐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88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19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Gaussian : Gaussian </a:t>
            </a:r>
            <a:r>
              <a:rPr lang="ko-KR" altLang="en-US" baseline="0" dirty="0" smtClean="0"/>
              <a:t>분포를 통해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가까운 </a:t>
            </a:r>
            <a:r>
              <a:rPr lang="en-US" altLang="ko-KR" baseline="0" dirty="0" smtClean="0"/>
              <a:t>pixel</a:t>
            </a:r>
            <a:r>
              <a:rPr lang="ko-KR" altLang="en-US" baseline="0" dirty="0" smtClean="0"/>
              <a:t>일수록 높은 가중치</a:t>
            </a:r>
            <a:endParaRPr lang="en-US" altLang="ko-KR" dirty="0" smtClean="0"/>
          </a:p>
          <a:p>
            <a:r>
              <a:rPr lang="en-US" altLang="ko-KR" dirty="0" err="1" smtClean="0"/>
              <a:t>X,y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좌표에서의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분포 값을 가중치로 사용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=&gt; 0,0</a:t>
            </a:r>
            <a:r>
              <a:rPr lang="ko-KR" altLang="en-US" baseline="0" dirty="0" smtClean="0"/>
              <a:t>에 가까운 </a:t>
            </a:r>
            <a:r>
              <a:rPr lang="en-US" altLang="ko-KR" baseline="0" dirty="0" smtClean="0"/>
              <a:t>pixel</a:t>
            </a:r>
            <a:r>
              <a:rPr lang="ko-KR" altLang="en-US" baseline="0" dirty="0" smtClean="0"/>
              <a:t>일 수록 높은 가중치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Sigma</a:t>
            </a:r>
            <a:r>
              <a:rPr lang="ko-KR" altLang="en-US" baseline="0" dirty="0" smtClean="0"/>
              <a:t>가 작을수록 값이 </a:t>
            </a:r>
            <a:r>
              <a:rPr lang="en-US" altLang="ko-KR" baseline="0" dirty="0" smtClean="0"/>
              <a:t>0,0</a:t>
            </a:r>
            <a:r>
              <a:rPr lang="ko-KR" altLang="en-US" baseline="0" dirty="0" smtClean="0"/>
              <a:t>에 모임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평균이 </a:t>
            </a:r>
            <a:r>
              <a:rPr lang="en-US" altLang="ko-KR" baseline="0" dirty="0" smtClean="0"/>
              <a:t>0) =&gt; 0,0</a:t>
            </a:r>
            <a:r>
              <a:rPr lang="ko-KR" altLang="en-US" baseline="0" dirty="0" smtClean="0"/>
              <a:t>에서 더 높은 가중치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61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Gaussian</a:t>
            </a:r>
            <a:r>
              <a:rPr lang="en-US" altLang="ko-KR" baseline="0" dirty="0" smtClean="0"/>
              <a:t> filter </a:t>
            </a:r>
            <a:r>
              <a:rPr lang="ko-KR" altLang="en-US" baseline="0" dirty="0" smtClean="0"/>
              <a:t>예시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위</a:t>
            </a:r>
            <a:r>
              <a:rPr lang="en-US" altLang="ko-KR" baseline="0" dirty="0" smtClean="0"/>
              <a:t>: kernel, </a:t>
            </a:r>
            <a:r>
              <a:rPr lang="ko-KR" altLang="en-US" baseline="0" dirty="0" smtClean="0"/>
              <a:t>아래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필터링</a:t>
            </a:r>
            <a:r>
              <a:rPr lang="ko-KR" altLang="en-US" baseline="0" dirty="0" smtClean="0"/>
              <a:t> 이미지</a:t>
            </a:r>
            <a:endParaRPr lang="en-US" altLang="ko-KR" baseline="0" dirty="0" smtClean="0"/>
          </a:p>
          <a:p>
            <a:r>
              <a:rPr lang="en-US" altLang="ko-KR" baseline="0" dirty="0" smtClean="0"/>
              <a:t>Gaussian filter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가우시안</a:t>
            </a:r>
            <a:r>
              <a:rPr lang="ko-KR" altLang="en-US" baseline="0" dirty="0" smtClean="0"/>
              <a:t> 분포에 따라 픽셀 위치를 기준으로 가중치를 주는 필터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Sigma = 1</a:t>
            </a:r>
            <a:r>
              <a:rPr lang="ko-KR" altLang="en-US" baseline="0" dirty="0" smtClean="0"/>
              <a:t>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표준편차를 의미하고</a:t>
            </a:r>
            <a:r>
              <a:rPr lang="en-US" altLang="ko-KR" baseline="0" dirty="0" smtClean="0"/>
              <a:t> 1. sigma </a:t>
            </a:r>
            <a:r>
              <a:rPr lang="ko-KR" altLang="en-US" baseline="0" dirty="0" smtClean="0"/>
              <a:t>작을 수록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주변에 더 높은 가중치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Box filter</a:t>
            </a:r>
            <a:r>
              <a:rPr lang="ko-KR" altLang="en-US" baseline="0" dirty="0" smtClean="0"/>
              <a:t>에 비해 </a:t>
            </a:r>
            <a:r>
              <a:rPr lang="en-US" altLang="ko-KR" baseline="0" dirty="0" smtClean="0"/>
              <a:t>Edge</a:t>
            </a:r>
            <a:r>
              <a:rPr lang="ko-KR" altLang="en-US" baseline="0" dirty="0" smtClean="0"/>
              <a:t>가 좀 더 보존됨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237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5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984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1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동일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6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Filtering </a:t>
            </a:r>
            <a:r>
              <a:rPr lang="ko-KR" altLang="en-US" dirty="0" smtClean="0"/>
              <a:t>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Filtering</a:t>
            </a:r>
            <a:r>
              <a:rPr lang="ko-KR" altLang="en-US" baseline="0" dirty="0" smtClean="0"/>
              <a:t>시 필요한 </a:t>
            </a:r>
            <a:r>
              <a:rPr lang="en-US" altLang="ko-KR" baseline="0" dirty="0" smtClean="0"/>
              <a:t>Padding</a:t>
            </a:r>
            <a:r>
              <a:rPr lang="ko-KR" altLang="en-US" baseline="0" dirty="0" smtClean="0"/>
              <a:t>에 대해서 실습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이론 </a:t>
            </a:r>
            <a:r>
              <a:rPr lang="ko-KR" altLang="en-US" baseline="0" dirty="0" err="1" smtClean="0"/>
              <a:t>수업때</a:t>
            </a:r>
            <a:r>
              <a:rPr lang="ko-KR" altLang="en-US" baseline="0" dirty="0" smtClean="0"/>
              <a:t> 나온 필터만 </a:t>
            </a:r>
            <a:r>
              <a:rPr lang="ko-KR" altLang="en-US" baseline="0" dirty="0" err="1" smtClean="0"/>
              <a:t>볼것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935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51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65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Median filter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kernel</a:t>
            </a:r>
            <a:r>
              <a:rPr lang="ko-KR" altLang="en-US" baseline="0" dirty="0" smtClean="0"/>
              <a:t>을 사용하지 않고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연산 대상의 값을 정렬해서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 중앙값을 </a:t>
            </a:r>
            <a:r>
              <a:rPr lang="en-US" altLang="ko-KR" baseline="0" dirty="0" smtClean="0"/>
              <a:t>pixel</a:t>
            </a:r>
            <a:r>
              <a:rPr lang="ko-KR" altLang="en-US" baseline="0" dirty="0" smtClean="0"/>
              <a:t>에 적용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앞서 본 </a:t>
            </a:r>
            <a:r>
              <a:rPr lang="en-US" altLang="ko-KR" baseline="0" dirty="0" smtClean="0"/>
              <a:t>box filter</a:t>
            </a:r>
            <a:r>
              <a:rPr lang="ko-KR" altLang="en-US" baseline="0" dirty="0" smtClean="0"/>
              <a:t>가 값의 평균인데</a:t>
            </a:r>
            <a:r>
              <a:rPr lang="en-US" altLang="ko-KR" baseline="0" dirty="0" smtClean="0"/>
              <a:t>, median</a:t>
            </a:r>
            <a:r>
              <a:rPr lang="ko-KR" altLang="en-US" baseline="0" dirty="0" smtClean="0"/>
              <a:t>은 평균이 아님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파란 부분이 연산 대상 값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저건 </a:t>
            </a:r>
            <a:r>
              <a:rPr lang="en-US" altLang="ko-KR" baseline="0" dirty="0" smtClean="0"/>
              <a:t>kernel</a:t>
            </a:r>
            <a:r>
              <a:rPr lang="ko-KR" altLang="en-US" baseline="0" dirty="0" smtClean="0"/>
              <a:t>아님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200 -&gt; 15 ( Noise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나타낸건데</a:t>
            </a:r>
            <a:r>
              <a:rPr lang="ko-KR" altLang="en-US" baseline="0" dirty="0" smtClean="0"/>
              <a:t> 얘기할까 말까</a:t>
            </a:r>
            <a:r>
              <a:rPr lang="en-US" altLang="ko-KR" baseline="0" dirty="0" smtClean="0"/>
              <a:t> 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775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63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앞서 본 세 가지의 </a:t>
            </a:r>
            <a:r>
              <a:rPr lang="en-US" altLang="ko-KR" baseline="0" dirty="0" smtClean="0"/>
              <a:t>smoothing filter</a:t>
            </a:r>
            <a:r>
              <a:rPr lang="ko-KR" altLang="en-US" baseline="0" dirty="0" smtClean="0"/>
              <a:t>의 비교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Box filter : Noise</a:t>
            </a:r>
            <a:r>
              <a:rPr lang="ko-KR" altLang="en-US" baseline="0" dirty="0" smtClean="0"/>
              <a:t>가 감소하긴 했으나</a:t>
            </a:r>
            <a:r>
              <a:rPr lang="en-US" altLang="ko-KR" baseline="0" dirty="0" smtClean="0"/>
              <a:t>, Edge, detail</a:t>
            </a:r>
            <a:r>
              <a:rPr lang="ko-KR" altLang="en-US" baseline="0" dirty="0" smtClean="0"/>
              <a:t>이 모두 죽음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Gaus</a:t>
            </a:r>
            <a:r>
              <a:rPr lang="en-US" altLang="ko-KR" baseline="0" dirty="0" smtClean="0"/>
              <a:t> : smoothing </a:t>
            </a:r>
            <a:r>
              <a:rPr lang="ko-KR" altLang="en-US" baseline="0" dirty="0" smtClean="0"/>
              <a:t>효과는 있지만</a:t>
            </a:r>
            <a:r>
              <a:rPr lang="en-US" altLang="ko-KR" baseline="0" dirty="0" smtClean="0"/>
              <a:t>, noise</a:t>
            </a:r>
            <a:r>
              <a:rPr lang="ko-KR" altLang="en-US" baseline="0" dirty="0" smtClean="0"/>
              <a:t>가 거의 감소하지 않음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Median : noise</a:t>
            </a:r>
            <a:r>
              <a:rPr lang="ko-KR" altLang="en-US" baseline="0" dirty="0" smtClean="0"/>
              <a:t>를 거의 완벽하게 제거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그러나 </a:t>
            </a:r>
            <a:r>
              <a:rPr lang="en-US" altLang="ko-KR" baseline="0" dirty="0" smtClean="0"/>
              <a:t>box filter</a:t>
            </a:r>
            <a:r>
              <a:rPr lang="ko-KR" altLang="en-US" baseline="0" dirty="0" smtClean="0"/>
              <a:t>만큼은 아니어도 </a:t>
            </a:r>
            <a:r>
              <a:rPr lang="en-US" altLang="ko-KR" baseline="0" dirty="0" smtClean="0"/>
              <a:t>detail</a:t>
            </a:r>
            <a:r>
              <a:rPr lang="ko-KR" altLang="en-US" baseline="0" dirty="0" smtClean="0"/>
              <a:t>이 많이 감소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피부 질감이나 머리카락 부분 참고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8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의미하는 것 </a:t>
            </a:r>
            <a:r>
              <a:rPr lang="en-US" altLang="ko-KR" baseline="0" dirty="0" smtClean="0"/>
              <a:t>: pixel</a:t>
            </a:r>
            <a:r>
              <a:rPr lang="ko-KR" altLang="en-US" baseline="0" dirty="0" smtClean="0"/>
              <a:t>의 값을 두배로 </a:t>
            </a:r>
            <a:r>
              <a:rPr lang="ko-KR" altLang="en-US" baseline="0" dirty="0" err="1" smtClean="0"/>
              <a:t>한뒤</a:t>
            </a:r>
            <a:r>
              <a:rPr lang="en-US" altLang="ko-KR" baseline="0" dirty="0" smtClean="0"/>
              <a:t>, box filter</a:t>
            </a:r>
            <a:r>
              <a:rPr lang="ko-KR" altLang="en-US" baseline="0" dirty="0" smtClean="0"/>
              <a:t>를 적용한 </a:t>
            </a:r>
            <a:r>
              <a:rPr lang="en-US" altLang="ko-KR" baseline="0" dirty="0" smtClean="0"/>
              <a:t>pixel</a:t>
            </a:r>
            <a:r>
              <a:rPr lang="ko-KR" altLang="en-US" baseline="0" dirty="0" smtClean="0"/>
              <a:t>의 값을 빼라는 뜻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평균을 낸다는 것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작은 값은 좀 더 커지고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큰 값은 좀 더 작아짐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이를 두배 한 값에서 뺀다면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작은 값은 더 작아지고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큰 값은 더 </a:t>
            </a:r>
            <a:r>
              <a:rPr lang="ko-KR" altLang="en-US" baseline="0" dirty="0" err="1" smtClean="0"/>
              <a:t>커질것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값이 </a:t>
            </a:r>
            <a:r>
              <a:rPr lang="ko-KR" altLang="en-US" baseline="0" dirty="0" err="1" smtClean="0"/>
              <a:t>차이나는</a:t>
            </a:r>
            <a:r>
              <a:rPr lang="ko-KR" altLang="en-US" baseline="0" dirty="0" smtClean="0"/>
              <a:t> 부분이 더 </a:t>
            </a:r>
            <a:r>
              <a:rPr lang="ko-KR" altLang="en-US" baseline="0" dirty="0" err="1" smtClean="0"/>
              <a:t>잘보임</a:t>
            </a:r>
            <a:endParaRPr lang="en-US" altLang="ko-KR" baseline="0" dirty="0" smtClean="0"/>
          </a:p>
          <a:p>
            <a:r>
              <a:rPr lang="en-US" altLang="ko-KR" baseline="0" dirty="0" smtClean="0"/>
              <a:t>=&gt; Edge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866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Sharpening filter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예시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이미지의 </a:t>
            </a:r>
            <a:r>
              <a:rPr lang="en-US" altLang="ko-KR" baseline="0" dirty="0" smtClean="0"/>
              <a:t>Edge</a:t>
            </a:r>
            <a:r>
              <a:rPr lang="ko-KR" altLang="en-US" baseline="0" dirty="0" smtClean="0"/>
              <a:t>가 강조된다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잘 </a:t>
            </a:r>
            <a:r>
              <a:rPr lang="ko-KR" altLang="en-US" baseline="0" dirty="0" err="1" smtClean="0"/>
              <a:t>보일진</a:t>
            </a:r>
            <a:r>
              <a:rPr lang="ko-KR" altLang="en-US" baseline="0" dirty="0" smtClean="0"/>
              <a:t> 모르겠지만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이미지에 불필요한 요소</a:t>
            </a:r>
            <a:r>
              <a:rPr lang="en-US" altLang="ko-KR" baseline="0" dirty="0" smtClean="0"/>
              <a:t>(Noise)</a:t>
            </a:r>
            <a:r>
              <a:rPr lang="ko-KR" altLang="en-US" baseline="0" dirty="0" smtClean="0"/>
              <a:t>도 강조된다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43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Sobel filter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kernel</a:t>
            </a:r>
            <a:r>
              <a:rPr lang="ko-KR" altLang="en-US" baseline="0" dirty="0" smtClean="0"/>
              <a:t>은 행렬 곱을 통해서 구한다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Size</a:t>
            </a:r>
            <a:r>
              <a:rPr lang="ko-KR" altLang="en-US" baseline="0" dirty="0" smtClean="0"/>
              <a:t>가 커지면 행렬 곱 응용해서 </a:t>
            </a:r>
            <a:r>
              <a:rPr lang="ko-KR" altLang="en-US" baseline="0" dirty="0" err="1" smtClean="0"/>
              <a:t>구하면됨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50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Sobel filter </a:t>
            </a:r>
            <a:r>
              <a:rPr lang="ko-KR" altLang="en-US" baseline="0" dirty="0" smtClean="0"/>
              <a:t>한번에 보여주려고 이건 </a:t>
            </a:r>
            <a:r>
              <a:rPr lang="en-US" altLang="ko-KR" baseline="0" dirty="0" smtClean="0"/>
              <a:t>3x3</a:t>
            </a:r>
            <a:r>
              <a:rPr lang="ko-KR" altLang="en-US" baseline="0" dirty="0" smtClean="0"/>
              <a:t>으로 했음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보는것처럼</a:t>
            </a:r>
            <a:r>
              <a:rPr lang="ko-KR" altLang="en-US" baseline="0" dirty="0" smtClean="0"/>
              <a:t> 수직 </a:t>
            </a:r>
            <a:r>
              <a:rPr lang="en-US" altLang="ko-KR" baseline="0" dirty="0" smtClean="0"/>
              <a:t>mask</a:t>
            </a:r>
            <a:r>
              <a:rPr lang="ko-KR" altLang="en-US" baseline="0" dirty="0" smtClean="0"/>
              <a:t>를 쓰면 세로 </a:t>
            </a:r>
            <a:r>
              <a:rPr lang="en-US" altLang="ko-KR" baseline="0" dirty="0" smtClean="0"/>
              <a:t>edge, </a:t>
            </a:r>
            <a:r>
              <a:rPr lang="ko-KR" altLang="en-US" baseline="0" dirty="0" smtClean="0"/>
              <a:t>수평 </a:t>
            </a:r>
            <a:r>
              <a:rPr lang="en-US" altLang="ko-KR" baseline="0" dirty="0" smtClean="0"/>
              <a:t>mask</a:t>
            </a:r>
            <a:r>
              <a:rPr lang="ko-KR" altLang="en-US" baseline="0" dirty="0" smtClean="0"/>
              <a:t>를 쓰면 가로 </a:t>
            </a:r>
            <a:r>
              <a:rPr lang="en-US" altLang="ko-KR" baseline="0" dirty="0" smtClean="0"/>
              <a:t>edge</a:t>
            </a:r>
            <a:r>
              <a:rPr lang="ko-KR" altLang="en-US" baseline="0" dirty="0" smtClean="0"/>
              <a:t>가 찾아진다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024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검출된 수직 </a:t>
            </a:r>
            <a:r>
              <a:rPr lang="en-US" altLang="ko-KR" baseline="0" dirty="0" smtClean="0"/>
              <a:t>edge</a:t>
            </a:r>
            <a:r>
              <a:rPr lang="ko-KR" altLang="en-US" baseline="0" dirty="0" smtClean="0"/>
              <a:t>와 수평 </a:t>
            </a:r>
            <a:r>
              <a:rPr lang="en-US" altLang="ko-KR" baseline="0" dirty="0" smtClean="0"/>
              <a:t>edge</a:t>
            </a:r>
            <a:r>
              <a:rPr lang="ko-KR" altLang="en-US" baseline="0" dirty="0" smtClean="0"/>
              <a:t>를 합쳐 전체적인 </a:t>
            </a:r>
            <a:r>
              <a:rPr lang="en-US" altLang="ko-KR" baseline="0" dirty="0" smtClean="0"/>
              <a:t>edge</a:t>
            </a:r>
            <a:r>
              <a:rPr lang="ko-KR" altLang="en-US" baseline="0" dirty="0" smtClean="0"/>
              <a:t>를 구할 수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1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04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847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이미지 경계를 넘어가는 </a:t>
            </a:r>
            <a:r>
              <a:rPr lang="en-US" altLang="ko-KR" baseline="0" dirty="0" smtClean="0"/>
              <a:t>Pixel</a:t>
            </a:r>
            <a:r>
              <a:rPr lang="ko-KR" altLang="en-US" baseline="0" dirty="0" smtClean="0"/>
              <a:t>을 어떻게 처리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1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세 가지 방법이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3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Zero padding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 Repetition</a:t>
            </a:r>
            <a:r>
              <a:rPr lang="ko-KR" altLang="en-US" baseline="0" dirty="0" smtClean="0"/>
              <a:t>은 이런 결과가 나옴</a:t>
            </a:r>
            <a:endParaRPr lang="en-US" altLang="ko-KR" baseline="0" dirty="0" smtClean="0"/>
          </a:p>
          <a:p>
            <a:r>
              <a:rPr lang="ko-KR" altLang="en-US" baseline="0" dirty="0" smtClean="0"/>
              <a:t>당연하지만</a:t>
            </a:r>
            <a:r>
              <a:rPr lang="en-US" altLang="ko-KR" baseline="0" dirty="0" smtClean="0"/>
              <a:t>, Kernel</a:t>
            </a:r>
            <a:r>
              <a:rPr lang="ko-KR" altLang="en-US" baseline="0" dirty="0" smtClean="0"/>
              <a:t>의 사이즈가 커질 경우</a:t>
            </a:r>
            <a:r>
              <a:rPr lang="en-US" altLang="ko-KR" baseline="0" dirty="0" smtClean="0"/>
              <a:t>, Padding</a:t>
            </a:r>
            <a:r>
              <a:rPr lang="ko-KR" altLang="en-US" baseline="0" dirty="0" smtClean="0"/>
              <a:t>도 커져야 한다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Mirroring</a:t>
            </a:r>
            <a:r>
              <a:rPr lang="ko-KR" altLang="en-US" baseline="0" dirty="0" smtClean="0"/>
              <a:t>의 경우 </a:t>
            </a:r>
            <a:r>
              <a:rPr lang="en-US" altLang="ko-KR" baseline="0" dirty="0" smtClean="0"/>
              <a:t>padding </a:t>
            </a:r>
            <a:r>
              <a:rPr lang="ko-KR" altLang="en-US" baseline="0" dirty="0" smtClean="0"/>
              <a:t>의 크기가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이면 </a:t>
            </a:r>
            <a:r>
              <a:rPr lang="en-US" altLang="ko-KR" baseline="0" dirty="0" err="1" smtClean="0"/>
              <a:t>Repetiton</a:t>
            </a:r>
            <a:r>
              <a:rPr lang="ko-KR" altLang="en-US" baseline="0" dirty="0" smtClean="0"/>
              <a:t>과 동일하기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다음 예시를 통해서 보임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24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바로 </a:t>
            </a:r>
            <a:r>
              <a:rPr lang="ko-KR" altLang="en-US" baseline="0" dirty="0" err="1" smtClean="0"/>
              <a:t>이해했을거라</a:t>
            </a:r>
            <a:r>
              <a:rPr lang="ko-KR" altLang="en-US" baseline="0" dirty="0" smtClean="0"/>
              <a:t> 믿음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28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주차와 마찬가지로 못하겠으면 </a:t>
            </a:r>
            <a:r>
              <a:rPr lang="ko-KR" altLang="en-US" baseline="0" dirty="0" err="1" smtClean="0"/>
              <a:t>내장함수로</a:t>
            </a:r>
            <a:r>
              <a:rPr lang="ko-KR" altLang="en-US" baseline="0" dirty="0" smtClean="0"/>
              <a:t> 제출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그럼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점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왜냐면 </a:t>
            </a:r>
            <a:r>
              <a:rPr lang="en-US" altLang="ko-KR" baseline="0" dirty="0" smtClean="0"/>
              <a:t>3x3</a:t>
            </a:r>
            <a:r>
              <a:rPr lang="ko-KR" altLang="en-US" baseline="0" dirty="0" smtClean="0"/>
              <a:t>말고는 잘 안씀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Edge</a:t>
            </a:r>
            <a:r>
              <a:rPr lang="ko-KR" altLang="en-US" baseline="0" dirty="0" smtClean="0"/>
              <a:t>만 굵어지고 </a:t>
            </a:r>
            <a:r>
              <a:rPr lang="ko-KR" altLang="en-US" baseline="0" dirty="0" err="1" smtClean="0"/>
              <a:t>별로임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44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다른이름으로</a:t>
            </a:r>
            <a:r>
              <a:rPr lang="ko-KR" altLang="en-US" baseline="0" dirty="0" smtClean="0"/>
              <a:t> 저장하면 </a:t>
            </a:r>
            <a:r>
              <a:rPr lang="en-US" altLang="ko-KR" baseline="0" dirty="0" smtClean="0"/>
              <a:t>pdf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저장할수있음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참고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03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점수표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37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여러 </a:t>
            </a:r>
            <a:r>
              <a:rPr lang="en-US" altLang="ko-KR" baseline="0" dirty="0" smtClean="0"/>
              <a:t>filter size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만족하는가는</a:t>
            </a:r>
            <a:r>
              <a:rPr lang="ko-KR" altLang="en-US" baseline="0" dirty="0" smtClean="0"/>
              <a:t> 눈에 보이는 부분이고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필터링이</a:t>
            </a:r>
            <a:r>
              <a:rPr lang="ko-KR" altLang="en-US" baseline="0" dirty="0" smtClean="0"/>
              <a:t> 잘 </a:t>
            </a:r>
            <a:r>
              <a:rPr lang="ko-KR" altLang="en-US" baseline="0" dirty="0" err="1" smtClean="0"/>
              <a:t>수행되는가는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내장함수와</a:t>
            </a:r>
            <a:r>
              <a:rPr lang="ko-KR" altLang="en-US" baseline="0" dirty="0" smtClean="0"/>
              <a:t> 동일하게 해야한다 </a:t>
            </a:r>
            <a:r>
              <a:rPr lang="ko-KR" altLang="en-US" baseline="0" dirty="0" err="1" smtClean="0"/>
              <a:t>이런건</a:t>
            </a:r>
            <a:r>
              <a:rPr lang="ko-KR" altLang="en-US" baseline="0" dirty="0" smtClean="0"/>
              <a:t> 아니고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그냥 누가 봐도 </a:t>
            </a:r>
            <a:r>
              <a:rPr lang="ko-KR" altLang="en-US" baseline="0" dirty="0" err="1" smtClean="0"/>
              <a:t>필터링이</a:t>
            </a:r>
            <a:r>
              <a:rPr lang="ko-KR" altLang="en-US" baseline="0" dirty="0" smtClean="0"/>
              <a:t> 된 수준이면 됨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어차피 잘 됐으면 엄격하게 </a:t>
            </a:r>
            <a:r>
              <a:rPr lang="ko-KR" altLang="en-US" baseline="0" dirty="0" err="1" smtClean="0"/>
              <a:t>볼것도</a:t>
            </a:r>
            <a:r>
              <a:rPr lang="ko-KR" altLang="en-US" baseline="0" dirty="0" smtClean="0"/>
              <a:t> 없이 알 수 있음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03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07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한 색의 값을 그대로 쓴 경우</a:t>
            </a:r>
            <a:r>
              <a:rPr lang="en-US" altLang="ko-KR" dirty="0" smtClean="0"/>
              <a:t>(Blue)</a:t>
            </a:r>
          </a:p>
          <a:p>
            <a:r>
              <a:rPr lang="ko-KR" altLang="en-US" dirty="0" smtClean="0"/>
              <a:t>세 가지 색상에 </a:t>
            </a:r>
            <a:r>
              <a:rPr lang="en-US" altLang="ko-KR" dirty="0" smtClean="0"/>
              <a:t>1/3</a:t>
            </a:r>
            <a:r>
              <a:rPr lang="ko-KR" altLang="en-US" dirty="0" smtClean="0"/>
              <a:t>을 곱해 </a:t>
            </a:r>
            <a:r>
              <a:rPr lang="ko-KR" altLang="en-US" dirty="0" err="1" smtClean="0"/>
              <a:t>더한경우</a:t>
            </a:r>
            <a:endParaRPr lang="en-US" altLang="ko-KR" dirty="0" smtClean="0"/>
          </a:p>
          <a:p>
            <a:r>
              <a:rPr lang="ko-KR" altLang="en-US" dirty="0" smtClean="0"/>
              <a:t>세 가지 색상에 적절한 값을 곱해 </a:t>
            </a:r>
            <a:r>
              <a:rPr lang="ko-KR" altLang="en-US" dirty="0" err="1" smtClean="0"/>
              <a:t>더한경우</a:t>
            </a:r>
            <a:r>
              <a:rPr lang="en-US" altLang="ko-KR" dirty="0" smtClean="0"/>
              <a:t>. – </a:t>
            </a:r>
            <a:r>
              <a:rPr lang="ko-KR" altLang="en-US" dirty="0" smtClean="0"/>
              <a:t>앞서 말한 것 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</a:t>
            </a:r>
            <a:r>
              <a:rPr lang="ko-KR" altLang="en-US" baseline="0" dirty="0" smtClean="0"/>
              <a:t> 마다 더 밝기에 민감한 색이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5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Astype</a:t>
            </a:r>
            <a:r>
              <a:rPr lang="ko-KR" altLang="en-US" dirty="0" smtClean="0"/>
              <a:t>에 대한</a:t>
            </a:r>
            <a:r>
              <a:rPr lang="ko-KR" altLang="en-US" baseline="0" dirty="0" smtClean="0"/>
              <a:t> 건 지난 </a:t>
            </a:r>
            <a:r>
              <a:rPr lang="ko-KR" altLang="en-US" baseline="0" dirty="0" err="1" smtClean="0"/>
              <a:t>워드파일에</a:t>
            </a:r>
            <a:r>
              <a:rPr lang="ko-KR" altLang="en-US" baseline="0" dirty="0" smtClean="0"/>
              <a:t> 정리되어있음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018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이미지에서 어떤 부분을 여과하기 위해 사용하는게 </a:t>
            </a:r>
            <a:r>
              <a:rPr lang="en-US" altLang="ko-KR" dirty="0" smtClean="0"/>
              <a:t>filter.</a:t>
            </a:r>
          </a:p>
          <a:p>
            <a:r>
              <a:rPr lang="ko-KR" altLang="en-US" dirty="0" smtClean="0"/>
              <a:t>목적에 따른 </a:t>
            </a:r>
            <a:r>
              <a:rPr lang="en-US" altLang="ko-KR" dirty="0" smtClean="0"/>
              <a:t>filter</a:t>
            </a:r>
            <a:r>
              <a:rPr lang="ko-KR" altLang="en-US" dirty="0" smtClean="0"/>
              <a:t>선정이 중요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여러가지 기능을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Filtering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이</a:t>
            </a:r>
            <a:r>
              <a:rPr lang="ko-KR" altLang="en-US" baseline="0" dirty="0" smtClean="0"/>
              <a:t> 사용되고</a:t>
            </a:r>
            <a:r>
              <a:rPr lang="en-US" altLang="ko-KR" baseline="0" dirty="0" smtClean="0"/>
              <a:t>, mask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window</a:t>
            </a:r>
            <a:r>
              <a:rPr lang="ko-KR" altLang="en-US" baseline="0" dirty="0" smtClean="0"/>
              <a:t>라고도 함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71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Kernel</a:t>
            </a:r>
            <a:r>
              <a:rPr lang="ko-KR" altLang="en-US" dirty="0" smtClean="0"/>
              <a:t>을 어떻게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에 사용해 </a:t>
            </a:r>
            <a:r>
              <a:rPr lang="en-US" altLang="ko-KR" dirty="0" smtClean="0"/>
              <a:t>filtering?</a:t>
            </a:r>
          </a:p>
          <a:p>
            <a:r>
              <a:rPr lang="ko-KR" altLang="en-US" dirty="0" smtClean="0"/>
              <a:t>수식으로 나타내면 저렇게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이해가 안될 수도 있음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358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3x3 box filter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r>
              <a:rPr lang="en-US" altLang="ko-KR" dirty="0" smtClean="0"/>
              <a:t>A = 1, b=1</a:t>
            </a:r>
            <a:r>
              <a:rPr lang="ko-KR" altLang="en-US" dirty="0" smtClean="0"/>
              <a:t>이라면 저 </a:t>
            </a:r>
            <a:r>
              <a:rPr lang="en-US" altLang="ko-KR" dirty="0" smtClean="0"/>
              <a:t>sigma</a:t>
            </a:r>
            <a:r>
              <a:rPr lang="ko-KR" altLang="en-US" dirty="0" smtClean="0"/>
              <a:t>가 의미하는게 </a:t>
            </a:r>
            <a:r>
              <a:rPr lang="en-US" altLang="ko-KR" dirty="0" err="1" smtClean="0"/>
              <a:t>s,t</a:t>
            </a:r>
            <a:r>
              <a:rPr lang="ko-KR" altLang="en-US" dirty="0" smtClean="0"/>
              <a:t>가 각각 </a:t>
            </a:r>
            <a:r>
              <a:rPr lang="en-US" altLang="ko-KR" dirty="0" smtClean="0"/>
              <a:t>-1</a:t>
            </a:r>
            <a:r>
              <a:rPr lang="ko-KR" altLang="en-US" dirty="0" err="1" smtClean="0"/>
              <a:t>일때</a:t>
            </a:r>
            <a:r>
              <a:rPr lang="ko-KR" altLang="en-US" dirty="0" smtClean="0"/>
              <a:t> 부터 </a:t>
            </a:r>
            <a:r>
              <a:rPr lang="en-US" altLang="ko-KR" dirty="0" smtClean="0"/>
              <a:t>+1</a:t>
            </a:r>
            <a:r>
              <a:rPr lang="ko-KR" altLang="en-US" dirty="0" err="1" smtClean="0"/>
              <a:t>일때</a:t>
            </a:r>
            <a:r>
              <a:rPr lang="ko-KR" altLang="en-US" dirty="0" smtClean="0"/>
              <a:t> 까지를 의미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파란 표가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고 녹색</a:t>
            </a:r>
            <a:r>
              <a:rPr lang="ko-KR" altLang="en-US" baseline="0" dirty="0" smtClean="0"/>
              <a:t> 영역이 이번에 계산할 대상이라면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우측하단처럼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씌운다는 것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25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59554" y="3771721"/>
            <a:ext cx="8224894" cy="1002891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9554" y="1"/>
            <a:ext cx="8224894" cy="3560781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37820"/>
            <a:ext cx="6858000" cy="67069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0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6982" y="975768"/>
            <a:ext cx="8790038" cy="588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981" y="5594"/>
            <a:ext cx="8790038" cy="975769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85" y="191585"/>
            <a:ext cx="8284832" cy="611851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06" y="1381225"/>
            <a:ext cx="8276010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8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6982" y="163288"/>
            <a:ext cx="8790038" cy="6272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982" y="3940629"/>
            <a:ext cx="8790038" cy="608884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984173"/>
            <a:ext cx="7886700" cy="511629"/>
          </a:xfrm>
        </p:spPr>
        <p:txBody>
          <a:bodyPr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87516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311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6982" y="975769"/>
            <a:ext cx="8790038" cy="5460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982" y="1"/>
            <a:ext cx="8790038" cy="975769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06" y="1381225"/>
            <a:ext cx="4002965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4725966" y="1381225"/>
            <a:ext cx="4002965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5A1846-9D06-4FEA-A7ED-82305ECF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85" y="191585"/>
            <a:ext cx="8284832" cy="611851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6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E04A4155-500E-4B43-990C-00B2CDBB4821}" type="datetime1">
              <a:rPr lang="ko-KR" altLang="en-US" smtClean="0"/>
              <a:pPr/>
              <a:t>2019-09-23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F445469-5EED-4876-A4A2-B7B9759161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18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jpeg"/><Relationship Id="rId5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920179"/>
            <a:ext cx="7772400" cy="589783"/>
          </a:xfrm>
        </p:spPr>
        <p:txBody>
          <a:bodyPr>
            <a:noAutofit/>
          </a:bodyPr>
          <a:lstStyle/>
          <a:p>
            <a:pPr latinLnBrk="0"/>
            <a:r>
              <a:rPr lang="en-US" altLang="ko-KR" sz="4800" dirty="0" smtClean="0">
                <a:latin typeface="Cambria" panose="02040503050406030204" pitchFamily="18" charset="0"/>
              </a:rPr>
              <a:t>Computer Graphics</a:t>
            </a:r>
            <a:endParaRPr lang="ko-KR" altLang="en-US" sz="4800" dirty="0">
              <a:latin typeface="Cambria" panose="020405030504060302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latin typeface="Cambria" panose="02040503050406030204" pitchFamily="18" charset="0"/>
              </a:rPr>
              <a:t>Image filtering</a:t>
            </a:r>
          </a:p>
          <a:p>
            <a:r>
              <a:rPr lang="en-US" altLang="ko-KR" dirty="0" smtClean="0">
                <a:latin typeface="Cambria" panose="02040503050406030204" pitchFamily="18" charset="0"/>
              </a:rPr>
              <a:t>- Spatial domain</a:t>
            </a:r>
            <a:endParaRPr lang="en-US" altLang="ko-KR" dirty="0">
              <a:latin typeface="Cambria" panose="02040503050406030204" pitchFamily="18" charset="0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143000" y="5308876"/>
            <a:ext cx="6858000" cy="7770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Cambria" panose="02040503050406030204" pitchFamily="18" charset="0"/>
              </a:rPr>
              <a:t>Yeong Jun Koh</a:t>
            </a:r>
          </a:p>
          <a:p>
            <a:r>
              <a:rPr lang="en-US" altLang="ko-KR" sz="1600" dirty="0">
                <a:latin typeface="Cambria" panose="02040503050406030204" pitchFamily="18" charset="0"/>
              </a:rPr>
              <a:t>Department of Computer Science &amp; Engineering</a:t>
            </a:r>
          </a:p>
          <a:p>
            <a:r>
              <a:rPr lang="en-US" altLang="ko-KR" sz="1600" dirty="0" err="1">
                <a:latin typeface="Cambria" panose="02040503050406030204" pitchFamily="18" charset="0"/>
              </a:rPr>
              <a:t>Chungnam</a:t>
            </a:r>
            <a:r>
              <a:rPr lang="en-US" altLang="ko-KR" sz="1600" dirty="0">
                <a:latin typeface="Cambria" panose="02040503050406030204" pitchFamily="18" charset="0"/>
              </a:rPr>
              <a:t> National University</a:t>
            </a:r>
            <a:endParaRPr lang="ko-KR" alt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47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5137" y="2637623"/>
                <a:ext cx="78214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𝑆𝑈𝑀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(                                                            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7" y="2637623"/>
                <a:ext cx="782143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altLang="ko-KR" dirty="0" smtClean="0"/>
                  <a:t>       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altLang="ko-K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d>
                          <m:d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sz="1200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15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73049"/>
              </p:ext>
            </p:extLst>
          </p:nvPr>
        </p:nvGraphicFramePr>
        <p:xfrm>
          <a:off x="6341384" y="2469373"/>
          <a:ext cx="1442610" cy="101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584542170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7484" y="27929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73695" y="2671222"/>
                <a:ext cx="646654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695" y="2671222"/>
                <a:ext cx="646654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30531" y="4540352"/>
            <a:ext cx="42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=</a:t>
            </a:r>
            <a:endParaRPr lang="ko-KR" altLang="en-US" sz="28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291503"/>
              </p:ext>
            </p:extLst>
          </p:nvPr>
        </p:nvGraphicFramePr>
        <p:xfrm>
          <a:off x="2171224" y="4179479"/>
          <a:ext cx="2964875" cy="161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975">
                  <a:extLst>
                    <a:ext uri="{9D8B030D-6E8A-4147-A177-3AD203B41FA5}">
                      <a16:colId xmlns:a16="http://schemas.microsoft.com/office/drawing/2014/main" val="1993158055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472423912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440778501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126381230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410320605"/>
                    </a:ext>
                  </a:extLst>
                </a:gridCol>
              </a:tblGrid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119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687606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119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941874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199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540551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79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434910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83602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62212"/>
              </p:ext>
            </p:extLst>
          </p:nvPr>
        </p:nvGraphicFramePr>
        <p:xfrm>
          <a:off x="2205842" y="2170168"/>
          <a:ext cx="2964875" cy="161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975">
                  <a:extLst>
                    <a:ext uri="{9D8B030D-6E8A-4147-A177-3AD203B41FA5}">
                      <a16:colId xmlns:a16="http://schemas.microsoft.com/office/drawing/2014/main" val="1993158055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472423912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440778501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126381230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410320605"/>
                    </a:ext>
                  </a:extLst>
                </a:gridCol>
              </a:tblGrid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119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687606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119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941874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199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198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540551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79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434910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8360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80500" y="5943275"/>
                <a:ext cx="6983002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150=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∗ (200+100+119+199+198+200+180+80+79)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00" y="5943275"/>
                <a:ext cx="6983002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42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Box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Box filter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287585"/>
              </p:ext>
            </p:extLst>
          </p:nvPr>
        </p:nvGraphicFramePr>
        <p:xfrm>
          <a:off x="3254499" y="2124208"/>
          <a:ext cx="2404350" cy="169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92411453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584542170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54228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...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32881" y="2534653"/>
                <a:ext cx="1507241" cy="877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ko-KR" altLang="en-US" sz="3600" dirty="0" smtClean="0"/>
                  <a:t> </a:t>
                </a:r>
                <a:r>
                  <a:rPr lang="en-US" altLang="ko-KR" sz="3600" dirty="0"/>
                  <a:t>x</a:t>
                </a:r>
                <a:endParaRPr lang="ko-KR" alt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881" y="2534653"/>
                <a:ext cx="1507241" cy="877613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원호 5"/>
          <p:cNvSpPr/>
          <p:nvPr/>
        </p:nvSpPr>
        <p:spPr>
          <a:xfrm>
            <a:off x="3231533" y="1850544"/>
            <a:ext cx="2427316" cy="547328"/>
          </a:xfrm>
          <a:prstGeom prst="arc">
            <a:avLst>
              <a:gd name="adj1" fmla="val 10888103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/>
          <p:cNvSpPr/>
          <p:nvPr/>
        </p:nvSpPr>
        <p:spPr>
          <a:xfrm rot="16200000">
            <a:off x="2357157" y="2697569"/>
            <a:ext cx="1694050" cy="547328"/>
          </a:xfrm>
          <a:prstGeom prst="arc">
            <a:avLst>
              <a:gd name="adj1" fmla="val 10888103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53087" y="1506729"/>
                <a:ext cx="344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87" y="1506729"/>
                <a:ext cx="3441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17205" y="2822044"/>
                <a:ext cx="359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205" y="2822044"/>
                <a:ext cx="3593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59859" y="1477876"/>
                <a:ext cx="13267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859" y="1477876"/>
                <a:ext cx="132677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3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Box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6178"/>
          <a:stretch/>
        </p:blipFill>
        <p:spPr>
          <a:xfrm>
            <a:off x="429585" y="3108959"/>
            <a:ext cx="2892097" cy="2871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174960" y="6072222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원본 이미지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750068" y="4547014"/>
            <a:ext cx="13373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5726"/>
          <a:stretch/>
        </p:blipFill>
        <p:spPr>
          <a:xfrm>
            <a:off x="5567380" y="3108959"/>
            <a:ext cx="2883176" cy="2876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3785048" y="4817027"/>
            <a:ext cx="1208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x5 box filter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046204" y="6072222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필터링</a:t>
            </a:r>
            <a:r>
              <a:rPr lang="ko-KR" altLang="en-US" dirty="0" smtClean="0"/>
              <a:t> 된 이미지</a:t>
            </a:r>
            <a:endParaRPr lang="ko-KR" altLang="en-US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109327"/>
              </p:ext>
            </p:extLst>
          </p:nvPr>
        </p:nvGraphicFramePr>
        <p:xfrm>
          <a:off x="3271807" y="1223424"/>
          <a:ext cx="2404350" cy="169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92411453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584542170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54228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469657" y="1661868"/>
                <a:ext cx="646654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657" y="1661868"/>
                <a:ext cx="646654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3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Box Filter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cv2.blur(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, (val1, val2))</a:t>
            </a:r>
          </a:p>
          <a:p>
            <a:pPr marL="457200" lvl="1" indent="0">
              <a:buNone/>
            </a:pPr>
            <a:r>
              <a:rPr lang="en-US" altLang="ko-KR" b="1" dirty="0"/>
              <a:t>-</a:t>
            </a:r>
            <a:r>
              <a:rPr lang="en-US" altLang="ko-KR" b="1" dirty="0" smtClean="0"/>
              <a:t>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: filter</a:t>
            </a:r>
            <a:r>
              <a:rPr lang="ko-KR" altLang="en-US" dirty="0" smtClean="0"/>
              <a:t>를 적용할 이미지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(val1, val2) : </a:t>
            </a:r>
            <a:r>
              <a:rPr lang="ko-KR" altLang="en-US" dirty="0" smtClean="0"/>
              <a:t>적용할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의 크기</a:t>
            </a:r>
            <a:r>
              <a:rPr lang="en-US" altLang="ko-KR" dirty="0" smtClean="0"/>
              <a:t>. val1 x val2 </a:t>
            </a:r>
            <a:r>
              <a:rPr lang="ko-KR" altLang="en-US" dirty="0" smtClean="0"/>
              <a:t>크기의 </a:t>
            </a:r>
            <a:r>
              <a:rPr lang="en-US" altLang="ko-KR" dirty="0" smtClean="0"/>
              <a:t>Kernel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9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Gaussian filter</a:t>
            </a:r>
          </a:p>
          <a:p>
            <a:endParaRPr lang="en-US" altLang="ko-KR" dirty="0"/>
          </a:p>
        </p:txBody>
      </p:sp>
      <p:pic>
        <p:nvPicPr>
          <p:cNvPr id="10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8" y="2143680"/>
            <a:ext cx="2514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89700" y="2143680"/>
                <a:ext cx="4264885" cy="933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범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dirty="0" smtClean="0"/>
                  <a:t>Kernel</a:t>
                </a:r>
                <a:r>
                  <a:rPr lang="ko-KR" altLang="en-US" b="0" dirty="0" smtClean="0"/>
                  <a:t>에서의 </a:t>
                </a:r>
                <a:r>
                  <a:rPr lang="en-US" altLang="ko-KR" b="0" dirty="0" smtClean="0"/>
                  <a:t>x</a:t>
                </a:r>
                <a:r>
                  <a:rPr lang="ko-KR" altLang="en-US" b="0" dirty="0" smtClean="0"/>
                  <a:t>좌표</a:t>
                </a:r>
                <a:r>
                  <a:rPr lang="en-US" altLang="ko-KR" b="0" dirty="0" smtClean="0"/>
                  <a:t>(</a:t>
                </a:r>
                <a:r>
                  <a:rPr lang="ko-KR" altLang="en-US" b="0" dirty="0" smtClean="0"/>
                  <a:t>열</a:t>
                </a:r>
                <a:r>
                  <a:rPr lang="en-US" altLang="ko-KR" b="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범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Kernel</a:t>
                </a:r>
                <a:r>
                  <a:rPr lang="ko-KR" altLang="en-US" dirty="0" smtClean="0"/>
                  <a:t>에서의 </a:t>
                </a:r>
                <a:r>
                  <a:rPr lang="en-US" altLang="ko-KR" dirty="0" smtClean="0"/>
                  <a:t>y</a:t>
                </a:r>
                <a:r>
                  <a:rPr lang="ko-KR" altLang="en-US" dirty="0" smtClean="0"/>
                  <a:t>좌표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행</a:t>
                </a:r>
                <a:r>
                  <a:rPr lang="en-US" altLang="ko-KR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Gaussian </a:t>
                </a:r>
                <a:r>
                  <a:rPr lang="ko-KR" altLang="en-US" dirty="0" smtClean="0"/>
                  <a:t>분포의 표준편차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00" y="2143680"/>
                <a:ext cx="4264885" cy="933717"/>
              </a:xfrm>
              <a:prstGeom prst="rect">
                <a:avLst/>
              </a:prstGeom>
              <a:blipFill>
                <a:blip r:embed="rId5"/>
                <a:stretch>
                  <a:fillRect t="-3922" r="-286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4" descr="realgauss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5573" b="4480"/>
          <a:stretch>
            <a:fillRect/>
          </a:stretch>
        </p:blipFill>
        <p:spPr bwMode="auto">
          <a:xfrm>
            <a:off x="232984" y="3478469"/>
            <a:ext cx="3719677" cy="23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1327"/>
              </p:ext>
            </p:extLst>
          </p:nvPr>
        </p:nvGraphicFramePr>
        <p:xfrm>
          <a:off x="4499033" y="3839852"/>
          <a:ext cx="4420805" cy="157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161">
                  <a:extLst>
                    <a:ext uri="{9D8B030D-6E8A-4147-A177-3AD203B41FA5}">
                      <a16:colId xmlns:a16="http://schemas.microsoft.com/office/drawing/2014/main" val="1924114539"/>
                    </a:ext>
                  </a:extLst>
                </a:gridCol>
                <a:gridCol w="884161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884161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884161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  <a:gridCol w="884161">
                  <a:extLst>
                    <a:ext uri="{9D8B030D-6E8A-4147-A177-3AD203B41FA5}">
                      <a16:colId xmlns:a16="http://schemas.microsoft.com/office/drawing/2014/main" val="584542170"/>
                    </a:ext>
                  </a:extLst>
                </a:gridCol>
              </a:tblGrid>
              <a:tr h="314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0.0029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0.0219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0.0029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54228"/>
                  </a:ext>
                </a:extLst>
              </a:tr>
              <a:tr h="314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0.0596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0.0983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0.0596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14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0.0219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0.0983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0.1621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0.0983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0.0219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14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0.0596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0.0983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0.0596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  <a:tr h="314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0.0029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0.0219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0.0029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560" marR="77560" marT="38780" marB="387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7955970" y="3421909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ahoma" pitchFamily="34" charset="0"/>
                <a:ea typeface="굴림" pitchFamily="50" charset="-127"/>
                <a:sym typeface="Symbol" pitchFamily="18" charset="2"/>
              </a:rPr>
              <a:t> = 1</a:t>
            </a:r>
            <a:endParaRPr lang="en-US" altLang="ko-KR" dirty="0">
              <a:latin typeface="Tahoma" pitchFamily="34" charset="0"/>
              <a:ea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91198" y="1440338"/>
                <a:ext cx="13267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198" y="1440338"/>
                <a:ext cx="132677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70979" y="4326696"/>
                <a:ext cx="685572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979" y="4326696"/>
                <a:ext cx="685572" cy="612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79436" y="5536718"/>
                <a:ext cx="4193136" cy="805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밝기를 유지하기 위해 </a:t>
                </a:r>
                <a:r>
                  <a:rPr lang="en-US" altLang="ko-KR" dirty="0" smtClean="0"/>
                  <a:t>filte</a:t>
                </a:r>
                <a:r>
                  <a:rPr lang="en-US" altLang="ko-KR" dirty="0"/>
                  <a:t>r</a:t>
                </a:r>
                <a:r>
                  <a:rPr lang="ko-KR" altLang="en-US" dirty="0" smtClean="0"/>
                  <a:t>의 합은 </a:t>
                </a:r>
                <a:r>
                  <a:rPr lang="en-US" altLang="ko-KR" dirty="0" smtClean="0"/>
                  <a:t>1</a:t>
                </a:r>
              </a:p>
              <a:p>
                <a:r>
                  <a:rPr lang="en-US" altLang="ko-KR" dirty="0" smtClean="0"/>
                  <a:t>Kernel</a:t>
                </a:r>
                <a:r>
                  <a:rPr lang="ko-KR" altLang="en-US" dirty="0" smtClean="0"/>
                  <a:t>을 구할 때</a:t>
                </a:r>
                <a:r>
                  <a:rPr lang="en-US" altLang="ko-KR" dirty="0" smtClean="0"/>
                  <a:t>,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부</m:t>
                    </m:r>
                  </m:oMath>
                </a14:m>
                <a:r>
                  <a:rPr lang="ko-KR" altLang="en-US" dirty="0" smtClean="0"/>
                  <a:t>분 계산 불필요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436" y="5536718"/>
                <a:ext cx="4193136" cy="805542"/>
              </a:xfrm>
              <a:prstGeom prst="rect">
                <a:avLst/>
              </a:prstGeom>
              <a:blipFill>
                <a:blip r:embed="rId9"/>
                <a:stretch>
                  <a:fillRect l="-1310" t="-3788" r="-582" b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6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6178"/>
          <a:stretch/>
        </p:blipFill>
        <p:spPr>
          <a:xfrm>
            <a:off x="429585" y="3108959"/>
            <a:ext cx="2892097" cy="2871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174960" y="6072222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원본 이미지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750068" y="4547014"/>
            <a:ext cx="13373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07352" y="4817027"/>
            <a:ext cx="162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x5 </a:t>
            </a:r>
            <a:r>
              <a:rPr lang="en-US" altLang="ko-KR" sz="1400" dirty="0"/>
              <a:t>G</a:t>
            </a:r>
            <a:r>
              <a:rPr lang="en-US" altLang="ko-KR" sz="1400" dirty="0" smtClean="0"/>
              <a:t>aussian filter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046204" y="6072222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필터링</a:t>
            </a:r>
            <a:r>
              <a:rPr lang="ko-KR" altLang="en-US" dirty="0" smtClean="0"/>
              <a:t> 된 이미지</a:t>
            </a:r>
            <a:endParaRPr lang="ko-KR" altLang="en-US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149707"/>
              </p:ext>
            </p:extLst>
          </p:nvPr>
        </p:nvGraphicFramePr>
        <p:xfrm>
          <a:off x="2061559" y="1223424"/>
          <a:ext cx="4761755" cy="169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351">
                  <a:extLst>
                    <a:ext uri="{9D8B030D-6E8A-4147-A177-3AD203B41FA5}">
                      <a16:colId xmlns:a16="http://schemas.microsoft.com/office/drawing/2014/main" val="1924114539"/>
                    </a:ext>
                  </a:extLst>
                </a:gridCol>
                <a:gridCol w="952351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952351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952351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  <a:gridCol w="952351">
                  <a:extLst>
                    <a:ext uri="{9D8B030D-6E8A-4147-A177-3AD203B41FA5}">
                      <a16:colId xmlns:a16="http://schemas.microsoft.com/office/drawing/2014/main" val="584542170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0.0029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0.0219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0.0029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54228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0.0596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0.0983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0.0596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0.0219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0.0983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0.1621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0.0983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0.0219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0.0596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0.0983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0.0596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0.0029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0.0219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0.0029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6105"/>
          <a:stretch/>
        </p:blipFill>
        <p:spPr>
          <a:xfrm>
            <a:off x="5567380" y="3108960"/>
            <a:ext cx="2883176" cy="2864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6978810" y="1223424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ahoma" pitchFamily="34" charset="0"/>
                <a:ea typeface="굴림" pitchFamily="50" charset="-127"/>
                <a:sym typeface="Symbol" pitchFamily="18" charset="2"/>
              </a:rPr>
              <a:t> = 1</a:t>
            </a:r>
            <a:endParaRPr lang="en-US" altLang="ko-KR" dirty="0"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6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Separablility</a:t>
            </a:r>
            <a:r>
              <a:rPr lang="en-US" altLang="ko-KR" b="1" dirty="0" smtClean="0"/>
              <a:t> of the Gaussian filter</a:t>
            </a:r>
          </a:p>
          <a:p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826586" y="2174738"/>
            <a:ext cx="44726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앞서 본 식을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축에 대해서 분리한 식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1x5 Gaussian kernel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5x1 Gaussian kernel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7442" y="2086669"/>
                <a:ext cx="2970108" cy="914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42" y="2086669"/>
                <a:ext cx="2970108" cy="914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7442" y="3001471"/>
                <a:ext cx="2970108" cy="914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42" y="3001471"/>
                <a:ext cx="2970108" cy="914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42516"/>
              </p:ext>
            </p:extLst>
          </p:nvPr>
        </p:nvGraphicFramePr>
        <p:xfrm>
          <a:off x="3826586" y="2898938"/>
          <a:ext cx="4761755" cy="338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351">
                  <a:extLst>
                    <a:ext uri="{9D8B030D-6E8A-4147-A177-3AD203B41FA5}">
                      <a16:colId xmlns:a16="http://schemas.microsoft.com/office/drawing/2014/main" val="1924114539"/>
                    </a:ext>
                  </a:extLst>
                </a:gridCol>
                <a:gridCol w="952351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952351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952351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  <a:gridCol w="952351">
                  <a:extLst>
                    <a:ext uri="{9D8B030D-6E8A-4147-A177-3AD203B41FA5}">
                      <a16:colId xmlns:a16="http://schemas.microsoft.com/office/drawing/2014/main" val="584542170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0.0544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0.2442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0.4026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0.2442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0.0544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54007"/>
              </p:ext>
            </p:extLst>
          </p:nvPr>
        </p:nvGraphicFramePr>
        <p:xfrm>
          <a:off x="3826586" y="3652066"/>
          <a:ext cx="952351" cy="169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351">
                  <a:extLst>
                    <a:ext uri="{9D8B030D-6E8A-4147-A177-3AD203B41FA5}">
                      <a16:colId xmlns:a16="http://schemas.microsoft.com/office/drawing/2014/main" val="1924114539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0.0544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54228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0.2442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0.4026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0.2442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60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Separablility</a:t>
            </a:r>
            <a:r>
              <a:rPr lang="en-US" altLang="ko-KR" b="1" dirty="0" smtClean="0"/>
              <a:t> of the Gaussian filter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5" y="2171007"/>
            <a:ext cx="4017784" cy="401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853" y="2171007"/>
            <a:ext cx="4017784" cy="401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74871" y="6397248"/>
            <a:ext cx="292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1x5 Gaussian filtering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62139" y="6397248"/>
            <a:ext cx="287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5x1 Gaussian filtering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8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6" y="2171007"/>
            <a:ext cx="4017784" cy="401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853" y="2171007"/>
            <a:ext cx="4017784" cy="401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Separablility</a:t>
            </a:r>
            <a:r>
              <a:rPr lang="en-US" altLang="ko-KR" b="1" dirty="0" smtClean="0"/>
              <a:t> of the Gaussian filter</a:t>
            </a:r>
          </a:p>
          <a:p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642362" y="6397248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1x5, 5x1 Gaussian </a:t>
            </a:r>
            <a:r>
              <a:rPr lang="ko-KR" altLang="en-US" dirty="0" smtClean="0"/>
              <a:t>순차 시행 결과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86985" y="6397248"/>
            <a:ext cx="287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5x5 </a:t>
            </a:r>
            <a:r>
              <a:rPr lang="en-US" altLang="ko-KR" smtClean="0"/>
              <a:t>Gaussian filtering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4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40" y="2171007"/>
            <a:ext cx="3618205" cy="3618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077" y="2171007"/>
            <a:ext cx="3618205" cy="3618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Separablility</a:t>
            </a:r>
            <a:r>
              <a:rPr lang="en-US" altLang="ko-KR" b="1" dirty="0" smtClean="0"/>
              <a:t> of the Gaussian filter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324962" y="3858135"/>
            <a:ext cx="308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-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155845" y="596770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= 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478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836B-44A0-4FEB-9269-1F838BC6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3A5D5-A1C0-43A1-BE19-C0E01047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주차 과제 리뷰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smtClean="0"/>
              <a:t>BGR2GRAY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실습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Filter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28002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Separablility</a:t>
            </a:r>
            <a:r>
              <a:rPr lang="en-US" altLang="ko-KR" b="1" dirty="0" smtClean="0"/>
              <a:t> of the Gaussian filter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연산 수가 줄어들어 </a:t>
            </a:r>
            <a:r>
              <a:rPr lang="en-US" altLang="ko-KR" dirty="0" smtClean="0"/>
              <a:t>filtering </a:t>
            </a:r>
            <a:r>
              <a:rPr lang="ko-KR" altLang="en-US" dirty="0" smtClean="0"/>
              <a:t>속도가 빨라진다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약 </a:t>
            </a:r>
            <a:r>
              <a:rPr lang="en-US" altLang="ko-KR" dirty="0" smtClean="0"/>
              <a:t>3</a:t>
            </a:r>
            <a:r>
              <a:rPr lang="ko-KR" altLang="en-US" dirty="0" smtClean="0"/>
              <a:t>회</a:t>
            </a:r>
            <a:r>
              <a:rPr lang="en-US" altLang="ko-KR" dirty="0"/>
              <a:t> </a:t>
            </a:r>
            <a:r>
              <a:rPr lang="ko-KR" altLang="en-US" dirty="0" smtClean="0"/>
              <a:t>내장 함수 수행 후 속도 비교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1D x 1D</a:t>
            </a:r>
            <a:r>
              <a:rPr lang="ko-KR" altLang="en-US" dirty="0" smtClean="0"/>
              <a:t>가 더 빠른 속도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8" y="3038084"/>
            <a:ext cx="2272703" cy="54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759" y="3038084"/>
            <a:ext cx="2406644" cy="54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251" y="3038084"/>
            <a:ext cx="2217271" cy="54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2375786"/>
            <a:ext cx="2353836" cy="7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1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Filter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cv2.GaussianBlur(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, (val1, val2), sigma)</a:t>
            </a:r>
          </a:p>
          <a:p>
            <a:pPr marL="457200" lvl="1" indent="0">
              <a:buNone/>
            </a:pPr>
            <a:r>
              <a:rPr lang="en-US" altLang="ko-KR" b="1" dirty="0"/>
              <a:t>-</a:t>
            </a:r>
            <a:r>
              <a:rPr lang="en-US" altLang="ko-KR" b="1" dirty="0" smtClean="0"/>
              <a:t>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: filter</a:t>
            </a:r>
            <a:r>
              <a:rPr lang="ko-KR" altLang="en-US" dirty="0" smtClean="0"/>
              <a:t>를 적용할 이미지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(val1, val2) : </a:t>
            </a:r>
            <a:r>
              <a:rPr lang="ko-KR" altLang="en-US" dirty="0" smtClean="0"/>
              <a:t>적용할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의 크기</a:t>
            </a:r>
            <a:r>
              <a:rPr lang="en-US" altLang="ko-KR" dirty="0" smtClean="0"/>
              <a:t>. val1 x val2 </a:t>
            </a:r>
            <a:r>
              <a:rPr lang="ko-KR" altLang="en-US" dirty="0" smtClean="0"/>
              <a:t>크기의 </a:t>
            </a:r>
            <a:r>
              <a:rPr lang="en-US" altLang="ko-KR" dirty="0" smtClean="0"/>
              <a:t>Kernel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Sigma :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분포의 표준편차 값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80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Median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6178"/>
          <a:stretch/>
        </p:blipFill>
        <p:spPr>
          <a:xfrm>
            <a:off x="429585" y="3108959"/>
            <a:ext cx="2892097" cy="2871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174960" y="6072222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원본 이미지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750068" y="4547014"/>
            <a:ext cx="13373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61052" y="4817027"/>
            <a:ext cx="15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x5 Median filter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046204" y="6072222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필터링</a:t>
            </a:r>
            <a:r>
              <a:rPr lang="ko-KR" altLang="en-US" dirty="0" smtClean="0"/>
              <a:t> 된 이미지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80191" y="1122491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필터 범위</a:t>
            </a:r>
            <a:r>
              <a:rPr lang="en-US" altLang="ko-KR" dirty="0" smtClean="0"/>
              <a:t>(3x3)</a:t>
            </a:r>
            <a:r>
              <a:rPr lang="ko-KR" altLang="en-US" dirty="0" smtClean="0"/>
              <a:t>의 값 중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중앙값을 </a:t>
            </a:r>
            <a:r>
              <a:rPr lang="en-US" altLang="ko-KR" dirty="0" smtClean="0"/>
              <a:t>Pixel</a:t>
            </a:r>
            <a:r>
              <a:rPr lang="ko-KR" altLang="en-US" dirty="0" smtClean="0"/>
              <a:t>에 적용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02204"/>
              </p:ext>
            </p:extLst>
          </p:nvPr>
        </p:nvGraphicFramePr>
        <p:xfrm>
          <a:off x="965894" y="1883884"/>
          <a:ext cx="1610412" cy="101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804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536804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536804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80191" y="1783428"/>
            <a:ext cx="248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Mean : 36.5</a:t>
            </a:r>
          </a:p>
          <a:p>
            <a:r>
              <a:rPr lang="en-US" altLang="ko-KR" dirty="0" smtClean="0"/>
              <a:t>Median : 15</a:t>
            </a:r>
          </a:p>
          <a:p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828932"/>
              </p:ext>
            </p:extLst>
          </p:nvPr>
        </p:nvGraphicFramePr>
        <p:xfrm>
          <a:off x="3229743" y="1883884"/>
          <a:ext cx="1610412" cy="101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804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536804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536804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98597" y="1381224"/>
            <a:ext cx="442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정렬 된 값 </a:t>
            </a:r>
            <a:r>
              <a:rPr lang="en-US" altLang="ko-KR" dirty="0" smtClean="0"/>
              <a:t>: (10 13 13 15 15 20 20 23 200)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676056" y="2392099"/>
            <a:ext cx="49940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6633"/>
          <a:stretch/>
        </p:blipFill>
        <p:spPr>
          <a:xfrm>
            <a:off x="5567380" y="3092335"/>
            <a:ext cx="2894989" cy="286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423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Median Filter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cv2.medianBlur(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val</a:t>
            </a:r>
            <a:r>
              <a:rPr lang="en-US" altLang="ko-KR" b="1" dirty="0" smtClean="0"/>
              <a:t>)</a:t>
            </a:r>
          </a:p>
          <a:p>
            <a:pPr marL="457200" lvl="1" indent="0">
              <a:buNone/>
            </a:pPr>
            <a:r>
              <a:rPr lang="en-US" altLang="ko-KR" b="1" dirty="0"/>
              <a:t>-</a:t>
            </a:r>
            <a:r>
              <a:rPr lang="en-US" altLang="ko-KR" b="1" dirty="0" smtClean="0"/>
              <a:t>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: filter</a:t>
            </a:r>
            <a:r>
              <a:rPr lang="ko-KR" altLang="en-US" dirty="0" smtClean="0"/>
              <a:t>를 적용할 이미지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err="1" smtClean="0"/>
              <a:t>val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적용할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의 크기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val</a:t>
            </a:r>
            <a:r>
              <a:rPr lang="en-US" altLang="ko-KR" dirty="0" smtClean="0"/>
              <a:t> x </a:t>
            </a:r>
            <a:r>
              <a:rPr lang="en-US" altLang="ko-KR" dirty="0" err="1" smtClean="0"/>
              <a:t>val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크기의 </a:t>
            </a:r>
            <a:r>
              <a:rPr lang="en-US" altLang="ko-KR" dirty="0" smtClean="0"/>
              <a:t>Kernel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248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Smoothing filter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t="9853"/>
          <a:stretch/>
        </p:blipFill>
        <p:spPr>
          <a:xfrm>
            <a:off x="6121981" y="3840480"/>
            <a:ext cx="2895600" cy="28678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t="9330"/>
          <a:stretch/>
        </p:blipFill>
        <p:spPr>
          <a:xfrm>
            <a:off x="192925" y="3836381"/>
            <a:ext cx="2895600" cy="288451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t="9526"/>
          <a:stretch/>
        </p:blipFill>
        <p:spPr>
          <a:xfrm>
            <a:off x="192925" y="803436"/>
            <a:ext cx="2895600" cy="28783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9853"/>
          <a:stretch/>
        </p:blipFill>
        <p:spPr>
          <a:xfrm>
            <a:off x="3157453" y="3840479"/>
            <a:ext cx="2895600" cy="28678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88525" y="1843977"/>
            <a:ext cx="5929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좌 </a:t>
            </a:r>
            <a:r>
              <a:rPr lang="en-US" altLang="ko-KR" sz="1600" dirty="0" smtClean="0"/>
              <a:t>: Salt &amp; pepper noise</a:t>
            </a:r>
            <a:r>
              <a:rPr lang="ko-KR" altLang="en-US" sz="1600" dirty="0" smtClean="0"/>
              <a:t>가 추가 된 이미지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하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좌측부터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각각 </a:t>
            </a:r>
            <a:r>
              <a:rPr lang="en-US" altLang="ko-KR" sz="1600" dirty="0" smtClean="0"/>
              <a:t>(5x5) Box filter, Gaussian filter, median filter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적용한 결과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134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Sharpening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Sharpening filter</a:t>
            </a:r>
          </a:p>
          <a:p>
            <a:pPr lvl="1">
              <a:buFontTx/>
              <a:buChar char="-"/>
            </a:pPr>
            <a:endParaRPr lang="en-US" altLang="ko-KR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44223"/>
              </p:ext>
            </p:extLst>
          </p:nvPr>
        </p:nvGraphicFramePr>
        <p:xfrm>
          <a:off x="799456" y="2387976"/>
          <a:ext cx="2404350" cy="169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92411453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584542170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54228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90226" y="298058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-</a:t>
            </a:r>
            <a:endParaRPr lang="ko-KR" altLang="en-US" sz="2800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807554"/>
              </p:ext>
            </p:extLst>
          </p:nvPr>
        </p:nvGraphicFramePr>
        <p:xfrm>
          <a:off x="5627200" y="2406833"/>
          <a:ext cx="2404350" cy="169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92411453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584542170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54228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...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705582" y="2817278"/>
                <a:ext cx="1507241" cy="877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ko-KR" altLang="en-US" sz="3600" dirty="0" smtClean="0"/>
                  <a:t> </a:t>
                </a:r>
                <a:r>
                  <a:rPr lang="en-US" altLang="ko-KR" sz="3600" dirty="0"/>
                  <a:t>x</a:t>
                </a:r>
                <a:endParaRPr lang="ko-KR" altLang="en-US" sz="3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582" y="2817278"/>
                <a:ext cx="1507241" cy="877613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원호 26"/>
          <p:cNvSpPr/>
          <p:nvPr/>
        </p:nvSpPr>
        <p:spPr>
          <a:xfrm>
            <a:off x="5604234" y="2133169"/>
            <a:ext cx="2427316" cy="547328"/>
          </a:xfrm>
          <a:prstGeom prst="arc">
            <a:avLst>
              <a:gd name="adj1" fmla="val 10888103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/>
          <p:cNvSpPr/>
          <p:nvPr/>
        </p:nvSpPr>
        <p:spPr>
          <a:xfrm rot="16200000">
            <a:off x="4729858" y="2980194"/>
            <a:ext cx="1694050" cy="547328"/>
          </a:xfrm>
          <a:prstGeom prst="arc">
            <a:avLst>
              <a:gd name="adj1" fmla="val 10888103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889906" y="3104669"/>
                <a:ext cx="359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6" y="3104669"/>
                <a:ext cx="3593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657276" y="1789354"/>
                <a:ext cx="344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76" y="1789354"/>
                <a:ext cx="3441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원호 30"/>
          <p:cNvSpPr/>
          <p:nvPr/>
        </p:nvSpPr>
        <p:spPr>
          <a:xfrm rot="16200000">
            <a:off x="-54170" y="2961337"/>
            <a:ext cx="1694050" cy="547328"/>
          </a:xfrm>
          <a:prstGeom prst="arc">
            <a:avLst>
              <a:gd name="adj1" fmla="val 10888103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5878" y="3085812"/>
                <a:ext cx="359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8" y="3085812"/>
                <a:ext cx="3593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원호 32"/>
          <p:cNvSpPr/>
          <p:nvPr/>
        </p:nvSpPr>
        <p:spPr>
          <a:xfrm>
            <a:off x="777585" y="2114320"/>
            <a:ext cx="2427316" cy="547328"/>
          </a:xfrm>
          <a:prstGeom prst="arc">
            <a:avLst>
              <a:gd name="adj1" fmla="val 10888103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847252" y="1770505"/>
                <a:ext cx="344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52" y="1770505"/>
                <a:ext cx="3441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0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Sharpening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6178"/>
          <a:stretch/>
        </p:blipFill>
        <p:spPr>
          <a:xfrm>
            <a:off x="429585" y="3108959"/>
            <a:ext cx="2892097" cy="2871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174960" y="6072222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원본 이미지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750068" y="4547014"/>
            <a:ext cx="13373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85048" y="4817027"/>
            <a:ext cx="1208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x5 box filter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046204" y="6072222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필터링</a:t>
            </a:r>
            <a:r>
              <a:rPr lang="ko-KR" altLang="en-US" dirty="0" smtClean="0"/>
              <a:t> 된 이미지</a:t>
            </a:r>
            <a:endParaRPr lang="ko-KR" alt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59718"/>
              </p:ext>
            </p:extLst>
          </p:nvPr>
        </p:nvGraphicFramePr>
        <p:xfrm>
          <a:off x="5131790" y="1223424"/>
          <a:ext cx="2404350" cy="169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92411453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584542170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54228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62639" y="1661868"/>
                <a:ext cx="646654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39" y="1661868"/>
                <a:ext cx="646654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7174"/>
          <a:stretch/>
        </p:blipFill>
        <p:spPr>
          <a:xfrm>
            <a:off x="5564045" y="3108959"/>
            <a:ext cx="2923122" cy="2871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164741"/>
              </p:ext>
            </p:extLst>
          </p:nvPr>
        </p:nvGraphicFramePr>
        <p:xfrm>
          <a:off x="1630729" y="1224202"/>
          <a:ext cx="2404350" cy="169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92411453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584542170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54228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121499" y="181681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-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61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Sobel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Sobel filter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행렬 곱을 통해서 구할 수 있음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수직 마스크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 smtClean="0"/>
              <a:t>수평 마스크</a:t>
            </a:r>
            <a:endParaRPr lang="en-US" altLang="ko-KR" dirty="0" smtClean="0"/>
          </a:p>
          <a:p>
            <a:endParaRPr lang="en-US" altLang="ko-KR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052220"/>
              </p:ext>
            </p:extLst>
          </p:nvPr>
        </p:nvGraphicFramePr>
        <p:xfrm>
          <a:off x="4992333" y="4660608"/>
          <a:ext cx="1442610" cy="1005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</a:tblGrid>
              <a:tr h="254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440464"/>
              </p:ext>
            </p:extLst>
          </p:nvPr>
        </p:nvGraphicFramePr>
        <p:xfrm>
          <a:off x="4992333" y="2594402"/>
          <a:ext cx="1442610" cy="1016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</a:tblGrid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532980"/>
              </p:ext>
            </p:extLst>
          </p:nvPr>
        </p:nvGraphicFramePr>
        <p:xfrm>
          <a:off x="1335198" y="2602299"/>
          <a:ext cx="480870" cy="1016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</a:tblGrid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580751"/>
              </p:ext>
            </p:extLst>
          </p:nvPr>
        </p:nvGraphicFramePr>
        <p:xfrm>
          <a:off x="2712860" y="2941055"/>
          <a:ext cx="1442610" cy="33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</a:tblGrid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9232" y="291047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642321"/>
              </p:ext>
            </p:extLst>
          </p:nvPr>
        </p:nvGraphicFramePr>
        <p:xfrm>
          <a:off x="1335198" y="4639687"/>
          <a:ext cx="480870" cy="1016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</a:tblGrid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9078"/>
              </p:ext>
            </p:extLst>
          </p:nvPr>
        </p:nvGraphicFramePr>
        <p:xfrm>
          <a:off x="2712860" y="4978443"/>
          <a:ext cx="1442610" cy="33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</a:tblGrid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119232" y="494786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8634" y="292902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98705" y="49784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2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Sobel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6178"/>
          <a:stretch/>
        </p:blipFill>
        <p:spPr>
          <a:xfrm>
            <a:off x="429585" y="3108959"/>
            <a:ext cx="2892097" cy="2871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174960" y="6072222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원본 이미지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750068" y="4547014"/>
            <a:ext cx="13373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85048" y="4817027"/>
            <a:ext cx="134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3x3 </a:t>
            </a:r>
            <a:r>
              <a:rPr lang="ko-KR" altLang="en-US" sz="1400" dirty="0" smtClean="0"/>
              <a:t>수평 </a:t>
            </a:r>
            <a:r>
              <a:rPr lang="en-US" altLang="ko-KR" sz="1400" dirty="0" err="1" smtClean="0"/>
              <a:t>sobel</a:t>
            </a:r>
            <a:endParaRPr lang="ko-KR" altLang="en-US" sz="1400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44599"/>
              </p:ext>
            </p:extLst>
          </p:nvPr>
        </p:nvGraphicFramePr>
        <p:xfrm>
          <a:off x="2099575" y="1312562"/>
          <a:ext cx="1442610" cy="1005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</a:tblGrid>
              <a:tr h="254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88368"/>
              </p:ext>
            </p:extLst>
          </p:nvPr>
        </p:nvGraphicFramePr>
        <p:xfrm>
          <a:off x="390887" y="1295663"/>
          <a:ext cx="1442610" cy="1016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1410801496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</a:tblGrid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22250"/>
                  </a:ext>
                </a:extLst>
              </a:tr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6677"/>
          <a:stretch/>
        </p:blipFill>
        <p:spPr>
          <a:xfrm>
            <a:off x="5588531" y="828136"/>
            <a:ext cx="2926487" cy="2889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6845"/>
          <a:stretch/>
        </p:blipFill>
        <p:spPr>
          <a:xfrm>
            <a:off x="5588531" y="3854020"/>
            <a:ext cx="2938267" cy="2896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559930" y="240400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수직마스크</a:t>
            </a:r>
            <a:endParaRPr lang="en-US" altLang="ko-KR" sz="14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279706" y="240964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수평마스크</a:t>
            </a:r>
            <a:endParaRPr lang="en-US" altLang="ko-KR" sz="1400" dirty="0" smtClean="0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3720687" y="2404007"/>
            <a:ext cx="1272962" cy="130338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40483" y="3144194"/>
            <a:ext cx="134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3x3 </a:t>
            </a:r>
            <a:r>
              <a:rPr lang="ko-KR" altLang="en-US" sz="1400" dirty="0" smtClean="0"/>
              <a:t>수직 </a:t>
            </a:r>
            <a:r>
              <a:rPr lang="en-US" altLang="ko-KR" sz="1400" dirty="0" err="1" smtClean="0"/>
              <a:t>sobel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742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Sobel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6677"/>
          <a:stretch/>
        </p:blipFill>
        <p:spPr>
          <a:xfrm>
            <a:off x="438406" y="828137"/>
            <a:ext cx="2637303" cy="260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6845"/>
          <a:stretch/>
        </p:blipFill>
        <p:spPr>
          <a:xfrm>
            <a:off x="438406" y="4010226"/>
            <a:ext cx="2637303" cy="2599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1473617" y="3299098"/>
            <a:ext cx="566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/>
              <a:t>+</a:t>
            </a:r>
            <a:endParaRPr lang="ko-KR" altLang="en-US" sz="4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414" t="6341"/>
          <a:stretch/>
        </p:blipFill>
        <p:spPr>
          <a:xfrm>
            <a:off x="4588625" y="1828800"/>
            <a:ext cx="3998812" cy="397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3590892" y="3240785"/>
            <a:ext cx="566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/>
              <a:t>=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92146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Bgr2gray</a:t>
            </a:r>
          </a:p>
          <a:p>
            <a:pPr marL="457200" lvl="1" indent="0">
              <a:buNone/>
            </a:pPr>
            <a:r>
              <a:rPr lang="en-US" altLang="ko-KR" dirty="0" smtClean="0"/>
              <a:t>- BGR </a:t>
            </a:r>
            <a:r>
              <a:rPr lang="ko-KR" altLang="en-US" dirty="0" smtClean="0"/>
              <a:t>영상을 입력으로 받아</a:t>
            </a:r>
            <a:r>
              <a:rPr lang="en-US" altLang="ko-KR" dirty="0"/>
              <a:t> </a:t>
            </a:r>
            <a:r>
              <a:rPr lang="en-US" altLang="ko-KR" dirty="0" smtClean="0"/>
              <a:t>Grayscale </a:t>
            </a:r>
            <a:r>
              <a:rPr lang="ko-KR" altLang="en-US" dirty="0" smtClean="0"/>
              <a:t>영상을 반환하는 함수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6584"/>
          <a:stretch/>
        </p:blipFill>
        <p:spPr>
          <a:xfrm>
            <a:off x="438406" y="2477193"/>
            <a:ext cx="3953740" cy="3908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187"/>
          <a:stretch/>
        </p:blipFill>
        <p:spPr>
          <a:xfrm>
            <a:off x="4760676" y="2460567"/>
            <a:ext cx="3953740" cy="3924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41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Sobel Filter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cv2.Sobel(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ddepth</a:t>
            </a:r>
            <a:r>
              <a:rPr lang="en-US" altLang="ko-KR" b="1" dirty="0" smtClean="0"/>
              <a:t>, dx, </a:t>
            </a:r>
            <a:r>
              <a:rPr lang="en-US" altLang="ko-KR" b="1" dirty="0" err="1" smtClean="0"/>
              <a:t>dy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val</a:t>
            </a:r>
            <a:r>
              <a:rPr lang="en-US" altLang="ko-KR" b="1" dirty="0" smtClean="0"/>
              <a:t>)</a:t>
            </a:r>
          </a:p>
          <a:p>
            <a:pPr lvl="1">
              <a:buFontTx/>
              <a:buChar char="-"/>
            </a:pPr>
            <a:r>
              <a:rPr lang="en-US" altLang="ko-KR" dirty="0" err="1" smtClean="0"/>
              <a:t>Img</a:t>
            </a:r>
            <a:r>
              <a:rPr lang="en-US" altLang="ko-KR" dirty="0" smtClean="0"/>
              <a:t> : filter</a:t>
            </a:r>
            <a:r>
              <a:rPr lang="ko-KR" altLang="en-US" dirty="0" smtClean="0"/>
              <a:t>를 적용할 이미지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err="1" smtClean="0"/>
              <a:t>Ddepth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결과 이미지 </a:t>
            </a:r>
            <a:r>
              <a:rPr lang="en-US" altLang="ko-KR" dirty="0"/>
              <a:t>data </a:t>
            </a:r>
            <a:r>
              <a:rPr lang="en-US" altLang="ko-KR" dirty="0" smtClean="0"/>
              <a:t>type. </a:t>
            </a:r>
            <a:r>
              <a:rPr lang="en-US" altLang="ko-KR" dirty="0"/>
              <a:t>cv2.CV_8U, cv2.CV_32F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dx, </a:t>
            </a:r>
            <a:r>
              <a:rPr lang="en-US" altLang="ko-KR" dirty="0" err="1"/>
              <a:t>dy</a:t>
            </a:r>
            <a:r>
              <a:rPr lang="en-US" altLang="ko-KR" dirty="0"/>
              <a:t> :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대한 미분 차수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Val : </a:t>
            </a:r>
            <a:r>
              <a:rPr lang="ko-KR" altLang="en-US" dirty="0"/>
              <a:t>적용할 </a:t>
            </a:r>
            <a:r>
              <a:rPr lang="en-US" altLang="ko-KR" dirty="0"/>
              <a:t>kernel</a:t>
            </a:r>
            <a:r>
              <a:rPr lang="ko-KR" altLang="en-US" dirty="0"/>
              <a:t>의 크기</a:t>
            </a:r>
            <a:r>
              <a:rPr lang="en-US" altLang="ko-KR" dirty="0"/>
              <a:t>. Val x </a:t>
            </a:r>
            <a:r>
              <a:rPr lang="en-US" altLang="ko-KR" dirty="0" err="1"/>
              <a:t>val</a:t>
            </a:r>
            <a:r>
              <a:rPr lang="en-US" altLang="ko-KR" dirty="0"/>
              <a:t> </a:t>
            </a:r>
            <a:r>
              <a:rPr lang="ko-KR" altLang="en-US" dirty="0"/>
              <a:t>크기의 </a:t>
            </a:r>
            <a:r>
              <a:rPr lang="en-US" altLang="ko-KR" dirty="0"/>
              <a:t>kernel </a:t>
            </a:r>
            <a:r>
              <a:rPr lang="ko-KR" altLang="en-US" dirty="0"/>
              <a:t>사용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2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Boundary problem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경계 문제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가장자리 부분의 </a:t>
            </a:r>
            <a:r>
              <a:rPr lang="en-US" altLang="ko-KR" dirty="0" smtClean="0"/>
              <a:t>pixel</a:t>
            </a:r>
            <a:r>
              <a:rPr lang="ko-KR" altLang="en-US" dirty="0" smtClean="0"/>
              <a:t>을 처리할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이미지에 없는 위치의 값이 필요한 상황이 생긴다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680529"/>
              </p:ext>
            </p:extLst>
          </p:nvPr>
        </p:nvGraphicFramePr>
        <p:xfrm>
          <a:off x="2477193" y="3125079"/>
          <a:ext cx="3923608" cy="255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51">
                  <a:extLst>
                    <a:ext uri="{9D8B030D-6E8A-4147-A177-3AD203B41FA5}">
                      <a16:colId xmlns:a16="http://schemas.microsoft.com/office/drawing/2014/main" val="4194421269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2391063332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3830728196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3590013665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116376836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2491664609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2727651068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904923838"/>
                    </a:ext>
                  </a:extLst>
                </a:gridCol>
              </a:tblGrid>
              <a:tr h="36564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61250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104807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397104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257294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463569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72231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4945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77193" y="3125079"/>
            <a:ext cx="1463040" cy="1080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30070" y="422017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9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Boundary problem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Zero-padding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이미지 외부를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채운다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 smtClean="0"/>
              <a:t>Repetition</a:t>
            </a:r>
          </a:p>
          <a:p>
            <a:pPr marL="457200" lvl="1" indent="0">
              <a:buNone/>
            </a:pPr>
            <a:r>
              <a:rPr lang="en-US" altLang="ko-KR" b="1" dirty="0"/>
              <a:t>- </a:t>
            </a:r>
            <a:r>
              <a:rPr lang="ko-KR" altLang="en-US" dirty="0"/>
              <a:t>이미지 가장자리의 값을 복사한다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b="1" dirty="0" smtClean="0"/>
              <a:t>Mirroring</a:t>
            </a:r>
          </a:p>
          <a:p>
            <a:pPr marL="457200" lvl="1" indent="0">
              <a:buNone/>
            </a:pPr>
            <a:r>
              <a:rPr lang="en-US" altLang="ko-KR" b="1" dirty="0" smtClean="0"/>
              <a:t>- </a:t>
            </a:r>
            <a:r>
              <a:rPr lang="ko-KR" altLang="en-US" dirty="0" smtClean="0"/>
              <a:t>이미지 경계를 거울삼아서 값을 대칭되게 복사한다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93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Boundary problem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393596"/>
              </p:ext>
            </p:extLst>
          </p:nvPr>
        </p:nvGraphicFramePr>
        <p:xfrm>
          <a:off x="353115" y="2609691"/>
          <a:ext cx="3923608" cy="255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51">
                  <a:extLst>
                    <a:ext uri="{9D8B030D-6E8A-4147-A177-3AD203B41FA5}">
                      <a16:colId xmlns:a16="http://schemas.microsoft.com/office/drawing/2014/main" val="4194421269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2391063332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3830728196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3590013665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116376836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2491664609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2727651068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904923838"/>
                    </a:ext>
                  </a:extLst>
                </a:gridCol>
              </a:tblGrid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61250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104807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397104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257294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463569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72231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4945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53115" y="2609691"/>
            <a:ext cx="1463040" cy="1080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05992" y="37047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1880" y="5311935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20797"/>
              </p:ext>
            </p:extLst>
          </p:nvPr>
        </p:nvGraphicFramePr>
        <p:xfrm>
          <a:off x="4790809" y="2609691"/>
          <a:ext cx="3923608" cy="255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51">
                  <a:extLst>
                    <a:ext uri="{9D8B030D-6E8A-4147-A177-3AD203B41FA5}">
                      <a16:colId xmlns:a16="http://schemas.microsoft.com/office/drawing/2014/main" val="4194421269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2391063332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3830728196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3590013665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116376836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2491664609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2727651068"/>
                    </a:ext>
                  </a:extLst>
                </a:gridCol>
                <a:gridCol w="490451">
                  <a:extLst>
                    <a:ext uri="{9D8B030D-6E8A-4147-A177-3AD203B41FA5}">
                      <a16:colId xmlns:a16="http://schemas.microsoft.com/office/drawing/2014/main" val="904923838"/>
                    </a:ext>
                  </a:extLst>
                </a:gridCol>
              </a:tblGrid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61250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104807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397104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257294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463569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72231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0159" marR="90159" marT="45079" marB="450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4945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790809" y="2609691"/>
            <a:ext cx="1463040" cy="1080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43686" y="37047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68253" y="5311935"/>
            <a:ext cx="116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Repetiton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4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Boundary problem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2630" y="5185560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87642" y="5185560"/>
            <a:ext cx="116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Repetiton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483"/>
          <a:stretch/>
        </p:blipFill>
        <p:spPr>
          <a:xfrm>
            <a:off x="116382" y="2227811"/>
            <a:ext cx="2858573" cy="2836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4483"/>
          <a:stretch/>
        </p:blipFill>
        <p:spPr>
          <a:xfrm>
            <a:off x="3125683" y="2227811"/>
            <a:ext cx="2858573" cy="28365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4483"/>
          <a:stretch/>
        </p:blipFill>
        <p:spPr>
          <a:xfrm>
            <a:off x="6152427" y="2227811"/>
            <a:ext cx="2858573" cy="283652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10787" y="5185560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Mirroring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06" y="1381225"/>
            <a:ext cx="8276010" cy="4807566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과제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내장된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함수를 사용하지 않고</a:t>
            </a:r>
            <a:r>
              <a:rPr lang="en-US" altLang="ko-KR" dirty="0"/>
              <a:t> </a:t>
            </a:r>
            <a:r>
              <a:rPr lang="ko-KR" altLang="en-US" dirty="0" smtClean="0"/>
              <a:t>다음을 구현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각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은 항상 </a:t>
            </a:r>
            <a:r>
              <a:rPr lang="en-US" altLang="ko-KR" dirty="0" err="1" smtClean="0"/>
              <a:t>ksize</a:t>
            </a:r>
            <a:r>
              <a:rPr lang="en-US" altLang="ko-KR" dirty="0" smtClean="0"/>
              <a:t> x </a:t>
            </a:r>
            <a:r>
              <a:rPr lang="en-US" altLang="ko-KR" dirty="0" err="1" smtClean="0"/>
              <a:t>ksize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라고 가정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Separable Gaussian filtering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속도 비교</a:t>
            </a:r>
            <a:r>
              <a:rPr lang="en-US" altLang="ko-KR" dirty="0" smtClean="0"/>
              <a:t>. ( </a:t>
            </a:r>
            <a:r>
              <a:rPr lang="ko-KR" altLang="en-US" dirty="0" smtClean="0"/>
              <a:t>동일 알고리즘 사용시 </a:t>
            </a:r>
            <a:r>
              <a:rPr lang="en-US" altLang="ko-KR" dirty="0" smtClean="0"/>
              <a:t>Separable</a:t>
            </a:r>
            <a:r>
              <a:rPr lang="ko-KR" altLang="en-US" dirty="0" smtClean="0"/>
              <a:t>이 더 </a:t>
            </a:r>
            <a:r>
              <a:rPr lang="ko-KR" altLang="en-US" dirty="0" err="1" smtClean="0"/>
              <a:t>빨라야한다</a:t>
            </a:r>
            <a:r>
              <a:rPr lang="en-US" altLang="ko-KR" dirty="0" smtClean="0"/>
              <a:t>)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Import time / </a:t>
            </a:r>
            <a:r>
              <a:rPr lang="en-US" altLang="ko-KR" dirty="0" err="1" smtClean="0"/>
              <a:t>time.perf_counter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 smtClean="0"/>
              <a:t>필터 크기 홀수 </a:t>
            </a:r>
            <a:r>
              <a:rPr lang="en-US" altLang="ko-KR" dirty="0" smtClean="0"/>
              <a:t>x </a:t>
            </a:r>
            <a:r>
              <a:rPr lang="ko-KR" altLang="en-US" dirty="0" smtClean="0"/>
              <a:t>홀수인 모든 필터를 만족해야한다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충분히 큰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충분히 큰 커널 크기를 사용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(Word </a:t>
            </a:r>
            <a:r>
              <a:rPr lang="ko-KR" altLang="en-US" dirty="0" smtClean="0"/>
              <a:t>파일 주의사항 참조</a:t>
            </a:r>
            <a:r>
              <a:rPr lang="en-US" altLang="ko-KR" dirty="0" smtClean="0"/>
              <a:t>)</a:t>
            </a:r>
          </a:p>
          <a:p>
            <a:pPr lvl="1">
              <a:buFontTx/>
              <a:buChar char="-"/>
            </a:pP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112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smtClean="0"/>
              <a:t>보고서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b="1" dirty="0" smtClean="0"/>
              <a:t>내용 </a:t>
            </a:r>
            <a:r>
              <a:rPr lang="en-US" altLang="ko-KR" b="1" dirty="0" smtClean="0"/>
              <a:t>: 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학과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구현 내용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구현 내용 및 방법에 대한 설명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본인이 구현한 방법을 선택한 이유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느낀 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어려운 부분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느낀 점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과제 난이도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개인적으로 생각하는 난이도 및 이유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b="1" dirty="0" smtClean="0"/>
              <a:t>.pdf </a:t>
            </a:r>
            <a:r>
              <a:rPr lang="ko-KR" altLang="en-US" b="1" dirty="0" smtClean="0"/>
              <a:t>파일로 저장해 제출</a:t>
            </a: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b="1" dirty="0" smtClean="0"/>
              <a:t>파일이름 </a:t>
            </a:r>
            <a:r>
              <a:rPr lang="en-US" altLang="ko-KR" b="1" dirty="0" smtClean="0"/>
              <a:t>: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en-US" altLang="ko-KR" b="1" dirty="0" smtClean="0"/>
              <a:t>20xxxxxxx_</a:t>
            </a:r>
            <a:r>
              <a:rPr lang="ko-KR" altLang="en-US" b="1" dirty="0" smtClean="0"/>
              <a:t>이름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주차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과제</a:t>
            </a:r>
            <a:r>
              <a:rPr lang="en-US" altLang="ko-KR" b="1" dirty="0" smtClean="0"/>
              <a:t>.pdf</a:t>
            </a:r>
            <a:endParaRPr lang="en-US" altLang="ko-KR" b="1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0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smtClean="0"/>
              <a:t>제출기한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59</a:t>
            </a:r>
            <a:r>
              <a:rPr lang="ko-KR" altLang="en-US" dirty="0" smtClean="0"/>
              <a:t>분까지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추가 제출 기한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01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/>
              <a:t>10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/>
              <a:t>9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</a:t>
            </a:r>
            <a:r>
              <a:rPr lang="en-US" altLang="ko-KR" dirty="0"/>
              <a:t>1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01</a:t>
            </a:r>
            <a:r>
              <a:rPr lang="ko-KR" altLang="en-US" dirty="0"/>
              <a:t>일 </a:t>
            </a:r>
            <a:r>
              <a:rPr lang="en-US" altLang="ko-KR" dirty="0" smtClean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20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8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-2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01</a:t>
            </a:r>
            <a:r>
              <a:rPr lang="ko-KR" altLang="en-US" dirty="0"/>
              <a:t>일 </a:t>
            </a:r>
            <a:r>
              <a:rPr lang="en-US" altLang="ko-KR" dirty="0" smtClean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7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-3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01</a:t>
            </a:r>
            <a:r>
              <a:rPr lang="ko-KR" altLang="en-US" dirty="0"/>
              <a:t>일 </a:t>
            </a:r>
            <a:r>
              <a:rPr lang="en-US" altLang="ko-KR" dirty="0" smtClean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40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6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-4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01</a:t>
            </a:r>
            <a:r>
              <a:rPr lang="ko-KR" altLang="en-US" dirty="0"/>
              <a:t>일 </a:t>
            </a:r>
            <a:r>
              <a:rPr lang="en-US" altLang="ko-KR" dirty="0" smtClean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50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-5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 smtClean="0"/>
              <a:t>07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59</a:t>
            </a:r>
            <a:r>
              <a:rPr lang="ko-KR" altLang="en-US" dirty="0" smtClean="0"/>
              <a:t>분까지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점수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과제 점수 </a:t>
            </a:r>
            <a:r>
              <a:rPr lang="en-US" altLang="ko-KR" dirty="0" smtClean="0"/>
              <a:t>-6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smtClean="0"/>
              <a:t>내장된 </a:t>
            </a:r>
            <a:r>
              <a:rPr lang="ko-KR" altLang="en-US" b="1" dirty="0" err="1" smtClean="0"/>
              <a:t>필터링</a:t>
            </a:r>
            <a:r>
              <a:rPr lang="ko-KR" altLang="en-US" b="1" dirty="0" smtClean="0"/>
              <a:t> 함수를 </a:t>
            </a:r>
            <a:r>
              <a:rPr lang="ko-KR" altLang="en-US" b="1" dirty="0"/>
              <a:t>사용하지 않고 </a:t>
            </a:r>
            <a:r>
              <a:rPr lang="en-US" altLang="ko-KR" b="1" dirty="0" smtClean="0"/>
              <a:t>filtering</a:t>
            </a:r>
            <a:r>
              <a:rPr lang="ko-KR" altLang="en-US" b="1" dirty="0" smtClean="0"/>
              <a:t> </a:t>
            </a:r>
            <a:r>
              <a:rPr lang="ko-KR" altLang="en-US" b="1" dirty="0"/>
              <a:t>구현 </a:t>
            </a:r>
            <a:endParaRPr lang="en-US" altLang="ko-KR" b="1" dirty="0" smtClean="0"/>
          </a:p>
          <a:p>
            <a:pPr>
              <a:lnSpc>
                <a:spcPct val="100000"/>
              </a:lnSpc>
            </a:pPr>
            <a:endParaRPr lang="en-US" altLang="ko-KR" b="1" dirty="0" smtClean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채점 </a:t>
            </a:r>
            <a:r>
              <a:rPr lang="ko-KR" altLang="en-US" b="1" dirty="0"/>
              <a:t>기준 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1D, 2D </a:t>
            </a:r>
            <a:r>
              <a:rPr lang="ko-KR" altLang="en-US" dirty="0" smtClean="0"/>
              <a:t>모두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이 잘 수행되는가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충분히 큰 </a:t>
            </a:r>
            <a:r>
              <a:rPr lang="en-US" altLang="ko-KR" dirty="0" smtClean="0"/>
              <a:t>Kernel size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1D filter</a:t>
            </a:r>
            <a:r>
              <a:rPr lang="ko-KR" altLang="en-US" dirty="0" smtClean="0"/>
              <a:t>를 이용한 결과가 </a:t>
            </a:r>
            <a:r>
              <a:rPr lang="en-US" altLang="ko-KR" dirty="0" smtClean="0"/>
              <a:t>2D filtering</a:t>
            </a:r>
            <a:r>
              <a:rPr lang="ko-KR" altLang="en-US" dirty="0" smtClean="0"/>
              <a:t>보다 더 빠른가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제출 </a:t>
            </a:r>
            <a:r>
              <a:rPr lang="ko-KR" altLang="en-US" b="1" dirty="0"/>
              <a:t>파일 </a:t>
            </a:r>
            <a:endParaRPr lang="en-US" altLang="ko-KR" b="1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- my_filtering.py </a:t>
            </a:r>
            <a:r>
              <a:rPr lang="ko-KR" altLang="en-US" dirty="0"/>
              <a:t>파일 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.</a:t>
            </a:r>
            <a:r>
              <a:rPr lang="en-US" altLang="ko-KR" dirty="0"/>
              <a:t>pdf </a:t>
            </a:r>
            <a:r>
              <a:rPr lang="ko-KR" altLang="en-US" dirty="0"/>
              <a:t>보고서 파일 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위의 파일을 압축해서 </a:t>
            </a:r>
            <a:r>
              <a:rPr lang="en-US" altLang="ko-KR" dirty="0"/>
              <a:t>[</a:t>
            </a:r>
            <a:r>
              <a:rPr lang="en-US" altLang="ko-KR" dirty="0" smtClean="0"/>
              <a:t>20xxxxxxx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 smtClean="0"/>
              <a:t>_2</a:t>
            </a:r>
            <a:r>
              <a:rPr lang="ko-KR" altLang="en-US" dirty="0" smtClean="0"/>
              <a:t>주차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.</a:t>
            </a:r>
            <a:r>
              <a:rPr lang="en-US" altLang="ko-KR" dirty="0" smtClean="0"/>
              <a:t>zip]</a:t>
            </a:r>
            <a:r>
              <a:rPr lang="ko-KR" altLang="en-US" dirty="0" smtClean="0"/>
              <a:t>으로 </a:t>
            </a:r>
            <a:r>
              <a:rPr lang="ko-KR" altLang="en-US" dirty="0"/>
              <a:t>제출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44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6186"/>
          <a:stretch/>
        </p:blipFill>
        <p:spPr>
          <a:xfrm>
            <a:off x="6416818" y="2992582"/>
            <a:ext cx="2637820" cy="2618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 smtClean="0"/>
              <a:t>Bgr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이미지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BGR </a:t>
            </a:r>
            <a:r>
              <a:rPr lang="ko-KR" altLang="en-US" dirty="0" smtClean="0"/>
              <a:t>이미지는 </a:t>
            </a:r>
            <a:r>
              <a:rPr lang="en-US" altLang="ko-KR" dirty="0" smtClean="0"/>
              <a:t>Blue, Green, Red </a:t>
            </a:r>
            <a:r>
              <a:rPr lang="ko-KR" altLang="en-US" dirty="0" smtClean="0"/>
              <a:t>세 가지 색을 조합해 이미지 생성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밝기에 대해 </a:t>
            </a:r>
            <a:r>
              <a:rPr lang="en-US" altLang="ko-KR" dirty="0" smtClean="0"/>
              <a:t>Green -&gt; Red -&gt; Blue </a:t>
            </a:r>
            <a:r>
              <a:rPr lang="ko-KR" altLang="en-US" dirty="0" smtClean="0"/>
              <a:t>순으로 민감하다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6584"/>
          <a:stretch/>
        </p:blipFill>
        <p:spPr>
          <a:xfrm>
            <a:off x="438406" y="2981227"/>
            <a:ext cx="3244989" cy="320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5740"/>
          <a:stretch/>
        </p:blipFill>
        <p:spPr>
          <a:xfrm>
            <a:off x="5332612" y="3557847"/>
            <a:ext cx="2637819" cy="263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5891"/>
          <a:stretch/>
        </p:blipFill>
        <p:spPr>
          <a:xfrm>
            <a:off x="4183812" y="4139738"/>
            <a:ext cx="2637820" cy="262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918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grayscale </a:t>
            </a:r>
            <a:r>
              <a:rPr lang="ko-KR" altLang="en-US" b="1" dirty="0" smtClean="0"/>
              <a:t>이미지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Grayscale </a:t>
            </a:r>
            <a:r>
              <a:rPr lang="ko-KR" altLang="en-US" dirty="0" smtClean="0"/>
              <a:t>이미지는 밝기 만을 표현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0~255</a:t>
            </a:r>
            <a:r>
              <a:rPr lang="ko-KR" altLang="en-US" dirty="0" smtClean="0"/>
              <a:t>까지의 값으로 표현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5893"/>
          <a:stretch/>
        </p:blipFill>
        <p:spPr>
          <a:xfrm>
            <a:off x="105906" y="3192087"/>
            <a:ext cx="2860265" cy="2848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5426"/>
          <a:stretch/>
        </p:blipFill>
        <p:spPr>
          <a:xfrm>
            <a:off x="6177831" y="3192087"/>
            <a:ext cx="2857999" cy="286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88690" y="605216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한 색상만 사용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38892" y="605216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세 색상 </a:t>
            </a:r>
            <a:r>
              <a:rPr lang="en-US" altLang="ko-KR" dirty="0" smtClean="0"/>
              <a:t>1/3</a:t>
            </a:r>
            <a:r>
              <a:rPr lang="ko-KR" altLang="en-US" dirty="0" smtClean="0"/>
              <a:t>씩 합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t="5921"/>
          <a:stretch/>
        </p:blipFill>
        <p:spPr>
          <a:xfrm>
            <a:off x="3135476" y="3192087"/>
            <a:ext cx="2873050" cy="286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539774" y="6052162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세 색상 </a:t>
            </a:r>
            <a:r>
              <a:rPr lang="ko-KR" altLang="en-US" dirty="0" smtClean="0"/>
              <a:t>적절한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9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구현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내장 함수에서는 </a:t>
            </a:r>
            <a:r>
              <a:rPr lang="en-US" altLang="ko-KR" dirty="0" smtClean="0"/>
              <a:t>B : 0.114, G : 0.587, R : 0.299</a:t>
            </a:r>
            <a:r>
              <a:rPr lang="ko-KR" altLang="en-US" dirty="0" smtClean="0"/>
              <a:t>를 곱해 합한다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곱해지는 가중치의 합은 항상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되어야 한다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정확한 수치는 필요하지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가지 색상을 사용해야 한다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98" y="3679660"/>
            <a:ext cx="7369735" cy="1455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22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이미지의 여과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불필요한 </a:t>
            </a:r>
            <a:r>
              <a:rPr lang="ko-KR" altLang="en-US" dirty="0"/>
              <a:t>부분 제거</a:t>
            </a:r>
            <a:r>
              <a:rPr lang="en-US" altLang="ko-KR" dirty="0"/>
              <a:t> </a:t>
            </a:r>
            <a:r>
              <a:rPr lang="ko-KR" altLang="en-US" dirty="0"/>
              <a:t>혹은 특정 부분의 강조 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Filter</a:t>
            </a:r>
            <a:r>
              <a:rPr lang="ko-KR" altLang="en-US" dirty="0"/>
              <a:t>를 선정하는 것이 매우 중요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· </a:t>
            </a:r>
            <a:r>
              <a:rPr lang="ko-KR" altLang="en-US" dirty="0"/>
              <a:t>목적에 따라 적절한 </a:t>
            </a:r>
            <a:r>
              <a:rPr lang="en-US" altLang="ko-KR" dirty="0"/>
              <a:t>Filter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· smoothing, sharpening, noise </a:t>
            </a:r>
            <a:r>
              <a:rPr lang="ko-KR" altLang="en-US" dirty="0"/>
              <a:t>제거</a:t>
            </a:r>
            <a:r>
              <a:rPr lang="en-US" altLang="ko-KR" dirty="0"/>
              <a:t>, edge detection </a:t>
            </a:r>
            <a:r>
              <a:rPr lang="ko-KR" altLang="en-US" dirty="0"/>
              <a:t>등에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 smtClean="0"/>
              <a:t>많은 기능들에 필수적 역할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- Matrix</a:t>
            </a:r>
            <a:r>
              <a:rPr lang="ko-KR" altLang="en-US" dirty="0"/>
              <a:t>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을 사용해서 </a:t>
            </a:r>
            <a:r>
              <a:rPr lang="en-US" altLang="ko-KR" dirty="0" smtClean="0"/>
              <a:t>filtering</a:t>
            </a:r>
          </a:p>
          <a:p>
            <a:r>
              <a:rPr lang="en-US" altLang="ko-KR" b="1" dirty="0" smtClean="0"/>
              <a:t>Kernel (=mask, window)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Filter</a:t>
            </a:r>
            <a:r>
              <a:rPr lang="ko-KR" altLang="en-US" dirty="0" smtClean="0"/>
              <a:t>의 종류를 결정하는 </a:t>
            </a:r>
            <a:r>
              <a:rPr lang="en-US" altLang="ko-KR" dirty="0" smtClean="0"/>
              <a:t>matrix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연산 대상이 되는 영역의 가중치가 저장</a:t>
            </a:r>
            <a:endParaRPr lang="en-US" altLang="ko-KR" sz="1800" dirty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94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b="1" dirty="0" smtClean="0"/>
                  <a:t>절차</a:t>
                </a:r>
                <a:endParaRPr lang="en-US" altLang="ko-KR" b="1" dirty="0"/>
              </a:p>
              <a:p>
                <a:pPr marL="457200" lvl="1" indent="0">
                  <a:buNone/>
                </a:pPr>
                <a:r>
                  <a:rPr lang="en-US" altLang="ko-KR" dirty="0" smtClean="0"/>
                  <a:t>1. Filter</a:t>
                </a:r>
                <a:r>
                  <a:rPr lang="ko-KR" altLang="en-US" dirty="0" smtClean="0"/>
                  <a:t>의 종류 결정</a:t>
                </a:r>
                <a:r>
                  <a:rPr lang="en-US" altLang="ko-KR" dirty="0" smtClean="0"/>
                  <a:t>.</a:t>
                </a:r>
              </a:p>
              <a:p>
                <a:pPr marL="457200" lvl="1" indent="0">
                  <a:buNone/>
                </a:pPr>
                <a:r>
                  <a:rPr lang="en-US" altLang="ko-KR" dirty="0" smtClean="0"/>
                  <a:t>2. Filter</a:t>
                </a:r>
                <a:r>
                  <a:rPr lang="ko-KR" altLang="en-US" dirty="0" smtClean="0"/>
                  <a:t>에 따른 </a:t>
                </a:r>
                <a:r>
                  <a:rPr lang="en-US" altLang="ko-KR" dirty="0" smtClean="0"/>
                  <a:t>Kernel </a:t>
                </a:r>
                <a:r>
                  <a:rPr lang="ko-KR" altLang="en-US" dirty="0" smtClean="0"/>
                  <a:t>생성</a:t>
                </a:r>
                <a:endParaRPr lang="en-US" altLang="ko-KR" dirty="0" smtClean="0"/>
              </a:p>
              <a:p>
                <a:pPr marL="457200" lvl="1" indent="0">
                  <a:buNone/>
                </a:pPr>
                <a:r>
                  <a:rPr lang="en-US" altLang="ko-KR" dirty="0" smtClean="0"/>
                  <a:t>3. Image</a:t>
                </a:r>
                <a:r>
                  <a:rPr lang="ko-KR" altLang="en-US" dirty="0" smtClean="0"/>
                  <a:t>에 </a:t>
                </a:r>
                <a:r>
                  <a:rPr lang="en-US" altLang="ko-KR" dirty="0" smtClean="0"/>
                  <a:t>kernel</a:t>
                </a:r>
                <a:r>
                  <a:rPr lang="ko-KR" altLang="en-US" dirty="0" smtClean="0"/>
                  <a:t>을 씌움</a:t>
                </a:r>
                <a:endParaRPr lang="en-US" altLang="ko-KR" dirty="0" smtClean="0"/>
              </a:p>
              <a:p>
                <a:pPr marL="457200" lvl="1" indent="0">
                  <a:buNone/>
                </a:pPr>
                <a:r>
                  <a:rPr lang="en-US" altLang="ko-KR" dirty="0" smtClean="0"/>
                  <a:t>4. </a:t>
                </a:r>
                <a:r>
                  <a:rPr lang="ko-KR" altLang="en-US" dirty="0" smtClean="0"/>
                  <a:t>해당 값들을 곱해서 더한 뒤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대상 </a:t>
                </a:r>
                <a:r>
                  <a:rPr lang="en-US" altLang="ko-KR" dirty="0"/>
                  <a:t>p</a:t>
                </a:r>
                <a:r>
                  <a:rPr lang="en-US" altLang="ko-KR" dirty="0" smtClean="0"/>
                  <a:t>ixel</a:t>
                </a:r>
                <a:r>
                  <a:rPr lang="ko-KR" altLang="en-US" dirty="0" smtClean="0"/>
                  <a:t>에 저장</a:t>
                </a:r>
                <a:endParaRPr lang="en-US" altLang="ko-KR" dirty="0" smtClean="0"/>
              </a:p>
              <a:p>
                <a:pPr marL="457200" lvl="1" indent="0">
                  <a:buNone/>
                </a:pPr>
                <a:r>
                  <a:rPr lang="en-US" altLang="ko-KR" dirty="0" smtClean="0"/>
                  <a:t>5. Image</a:t>
                </a:r>
                <a:r>
                  <a:rPr lang="ko-KR" altLang="en-US" dirty="0" smtClean="0"/>
                  <a:t>의 모든 </a:t>
                </a:r>
                <a:r>
                  <a:rPr lang="en-US" altLang="ko-KR" dirty="0" smtClean="0"/>
                  <a:t>pixel</a:t>
                </a:r>
                <a:r>
                  <a:rPr lang="ko-KR" altLang="en-US" dirty="0" smtClean="0"/>
                  <a:t>을 돌며 반복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수행</a:t>
                </a:r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sz="1400" dirty="0" smtClean="0"/>
              </a:p>
              <a:p>
                <a:pPr marL="0" indent="0">
                  <a:buNone/>
                </a:pPr>
                <a:r>
                  <a:rPr lang="pt-BR" altLang="ko-KR" dirty="0" smtClean="0"/>
                  <a:t>       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altLang="ko-K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d>
                          <m:d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sz="1200" dirty="0" smtClean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입력된 이미지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: </a:t>
                </a:r>
                <a:r>
                  <a:rPr lang="ko-KR" altLang="en-US" dirty="0" err="1" smtClean="0"/>
                  <a:t>필터링</a:t>
                </a:r>
                <a:r>
                  <a:rPr lang="ko-KR" altLang="en-US" dirty="0" smtClean="0"/>
                  <a:t> 된 이미지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: Filtering kernel</a:t>
                </a:r>
                <a:endParaRPr lang="en-US" altLang="ko-KR" dirty="0"/>
              </a:p>
              <a:p>
                <a:r>
                  <a:rPr lang="en-US" altLang="ko-KR" dirty="0" smtClean="0"/>
                  <a:t>Kernel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size (2a+1) x (2b+1)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6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altLang="ko-KR" dirty="0" smtClean="0"/>
                  <a:t>       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altLang="ko-K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d>
                          <m:d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sz="1200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Kernel</a:t>
                </a:r>
                <a:r>
                  <a:rPr lang="ko-KR" altLang="en-US" dirty="0" smtClean="0"/>
                  <a:t>를 씌운다</a:t>
                </a:r>
                <a:r>
                  <a:rPr lang="en-US" altLang="ko-KR" dirty="0" smtClean="0"/>
                  <a:t>?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dirty="0" smtClean="0"/>
                  <a:t>이 연산 대상 </a:t>
                </a:r>
                <a:r>
                  <a:rPr lang="en-US" altLang="ko-KR" dirty="0" smtClean="0"/>
                  <a:t>pixel</a:t>
                </a:r>
                <a:r>
                  <a:rPr lang="ko-KR" altLang="en-US" dirty="0" smtClean="0"/>
                  <a:t>으로 가도록 </a:t>
                </a:r>
                <a:r>
                  <a:rPr lang="en-US" altLang="ko-KR" dirty="0" smtClean="0"/>
                  <a:t>kernel</a:t>
                </a:r>
                <a:r>
                  <a:rPr lang="ko-KR" altLang="en-US" dirty="0" smtClean="0"/>
                  <a:t>을 씌운다</a:t>
                </a:r>
                <a:r>
                  <a:rPr lang="en-US" altLang="ko-KR" dirty="0" smtClean="0"/>
                  <a:t>.</a:t>
                </a:r>
              </a:p>
              <a:p>
                <a:pPr lvl="1">
                  <a:buFontTx/>
                  <a:buChar char="-"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5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01791"/>
              </p:ext>
            </p:extLst>
          </p:nvPr>
        </p:nvGraphicFramePr>
        <p:xfrm>
          <a:off x="1258231" y="2220190"/>
          <a:ext cx="1442610" cy="101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0">
                  <a:extLst>
                    <a:ext uri="{9D8B030D-6E8A-4147-A177-3AD203B41FA5}">
                      <a16:colId xmlns:a16="http://schemas.microsoft.com/office/drawing/2014/main" val="4040308549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1056920304"/>
                    </a:ext>
                  </a:extLst>
                </a:gridCol>
                <a:gridCol w="480870">
                  <a:extLst>
                    <a:ext uri="{9D8B030D-6E8A-4147-A177-3AD203B41FA5}">
                      <a16:colId xmlns:a16="http://schemas.microsoft.com/office/drawing/2014/main" val="584542170"/>
                    </a:ext>
                  </a:extLst>
                </a:gridCol>
              </a:tblGrid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26689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96871"/>
                  </a:ext>
                </a:extLst>
              </a:tr>
              <a:tr h="33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542" marR="83542" marT="41771" marB="41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020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3733" y="2409918"/>
                <a:ext cx="646654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" y="2409918"/>
                <a:ext cx="646654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09329" y="2063767"/>
                <a:ext cx="5617243" cy="1329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/>
                  <a:t>- 3x3 Box filter</a:t>
                </a:r>
                <a:endParaRPr lang="en-US" altLang="ko-KR" sz="2000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sz="2000" dirty="0" smtClean="0"/>
                  <a:t>a=1, b=1 (s = 2a+1, t = 2b+1)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–</a:t>
                </a:r>
                <a:r>
                  <a:rPr lang="en-US" altLang="ko-KR" sz="2000" dirty="0" err="1" smtClean="0"/>
                  <a:t>a~a</a:t>
                </a:r>
                <a:r>
                  <a:rPr lang="en-US" altLang="ko-KR" sz="2000" dirty="0" smtClean="0"/>
                  <a:t>, -</a:t>
                </a:r>
                <a:r>
                  <a:rPr lang="en-US" altLang="ko-KR" sz="2000" dirty="0" err="1" smtClean="0"/>
                  <a:t>b~b</a:t>
                </a:r>
                <a:r>
                  <a:rPr lang="ko-KR" altLang="en-US" sz="2000" dirty="0" smtClean="0"/>
                  <a:t>의 범위를 가짐</a:t>
                </a:r>
                <a:endParaRPr lang="en-US" altLang="ko-KR" sz="2000" dirty="0" smtClean="0"/>
              </a:p>
              <a:p>
                <a:pPr marL="285750" indent="-285750">
                  <a:buFontTx/>
                  <a:buChar char="-"/>
                </a:pPr>
                <a:r>
                  <a:rPr lang="ko-KR" altLang="en-US" sz="2000" dirty="0" smtClean="0"/>
                  <a:t>좌측과 상단의 숫자는 행과 열의 </a:t>
                </a:r>
                <a:r>
                  <a:rPr lang="en-US" altLang="ko-KR" sz="2000" dirty="0" smtClean="0"/>
                  <a:t>Index</a:t>
                </a:r>
                <a:r>
                  <a:rPr lang="ko-KR" altLang="en-US" sz="2000" dirty="0" smtClean="0"/>
                  <a:t>를 의미</a:t>
                </a:r>
                <a:endParaRPr lang="en-US" altLang="ko-KR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329" y="2063767"/>
                <a:ext cx="5617243" cy="1329275"/>
              </a:xfrm>
              <a:prstGeom prst="rect">
                <a:avLst/>
              </a:prstGeom>
              <a:blipFill>
                <a:blip r:embed="rId5"/>
                <a:stretch>
                  <a:fillRect l="-1520" t="-2294" r="-217" b="-96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58231" y="185085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-1      0      1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6542" y="2186940"/>
            <a:ext cx="465192" cy="10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-1 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0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1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757267"/>
              </p:ext>
            </p:extLst>
          </p:nvPr>
        </p:nvGraphicFramePr>
        <p:xfrm>
          <a:off x="643041" y="4350731"/>
          <a:ext cx="2964875" cy="161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975">
                  <a:extLst>
                    <a:ext uri="{9D8B030D-6E8A-4147-A177-3AD203B41FA5}">
                      <a16:colId xmlns:a16="http://schemas.microsoft.com/office/drawing/2014/main" val="1993158055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472423912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440778501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126381230"/>
                    </a:ext>
                  </a:extLst>
                </a:gridCol>
                <a:gridCol w="592975">
                  <a:extLst>
                    <a:ext uri="{9D8B030D-6E8A-4147-A177-3AD203B41FA5}">
                      <a16:colId xmlns:a16="http://schemas.microsoft.com/office/drawing/2014/main" val="1410320605"/>
                    </a:ext>
                  </a:extLst>
                </a:gridCol>
              </a:tblGrid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119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687606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119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941874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199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198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540551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79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34910"/>
                  </a:ext>
                </a:extLst>
              </a:tr>
              <a:tr h="32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127" marR="79127" marT="39564" marB="39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836025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22" y="4936222"/>
            <a:ext cx="2993395" cy="1731414"/>
          </a:xfrm>
          <a:prstGeom prst="rect">
            <a:avLst/>
          </a:prstGeom>
          <a:effectLst>
            <a:outerShdw blurRad="38100" dist="25400" dir="3900000" algn="tl" rotWithShape="0">
              <a:prstClr val="black">
                <a:alpha val="60000"/>
              </a:prstClr>
            </a:outerShdw>
          </a:effectLst>
          <a:scene3d>
            <a:camera prst="perspectiveHeroicExtremeRightFacing">
              <a:rot lat="18534000" lon="600000" rev="21120000"/>
            </a:camera>
            <a:lightRig rig="threePt" dir="t"/>
          </a:scene3d>
        </p:spPr>
      </p:pic>
      <p:cxnSp>
        <p:nvCxnSpPr>
          <p:cNvPr id="15" name="직선 연결선 14"/>
          <p:cNvCxnSpPr/>
          <p:nvPr/>
        </p:nvCxnSpPr>
        <p:spPr>
          <a:xfrm flipH="1" flipV="1">
            <a:off x="5436524" y="4360302"/>
            <a:ext cx="216131" cy="117597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257375" y="4044822"/>
            <a:ext cx="1946624" cy="1306904"/>
          </a:xfrm>
          <a:prstGeom prst="rect">
            <a:avLst/>
          </a:prstGeom>
          <a:blipFill dpi="0" rotWithShape="1">
            <a:blip r:embed="rId7">
              <a:alphaModFix amt="70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  <a:scene3d>
            <a:camera prst="perspectiveContrastingLeftFacing" fov="4800000">
              <a:rot lat="18533999" lon="600001" rev="211379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 flipH="1" flipV="1">
            <a:off x="7203999" y="4360302"/>
            <a:ext cx="118692" cy="117597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 flipV="1">
            <a:off x="5159260" y="5067152"/>
            <a:ext cx="277264" cy="10124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 flipV="1">
            <a:off x="7204000" y="5086234"/>
            <a:ext cx="118691" cy="99341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4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heme/theme1.xml><?xml version="1.0" encoding="utf-8"?>
<a:theme xmlns:a="http://schemas.openxmlformats.org/drawingml/2006/main" name="MCL_theme_v4_Flat_r3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CL 4 Test">
      <a:majorFont>
        <a:latin typeface="Segoe UI"/>
        <a:ea typeface="맑은 고딕"/>
        <a:cs typeface=""/>
      </a:majorFont>
      <a:minorFont>
        <a:latin typeface="Segoe UI Emoji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L_theme_v4_Flat_r3" id="{26889AD8-8211-433A-AA46-A1160C3DF975}" vid="{6BA20E63-2188-46B7-9486-8A9769C0664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MCL_theme_v4_Flat_r3</Template>
  <TotalTime>56200</TotalTime>
  <Words>2360</Words>
  <Application>Microsoft Office PowerPoint</Application>
  <PresentationFormat>화면 슬라이드 쇼(4:3)</PresentationFormat>
  <Paragraphs>819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굴림</vt:lpstr>
      <vt:lpstr>맑은 고딕</vt:lpstr>
      <vt:lpstr>Arial</vt:lpstr>
      <vt:lpstr>Cambria</vt:lpstr>
      <vt:lpstr>Cambria Math</vt:lpstr>
      <vt:lpstr>Segoe UI Emoji</vt:lpstr>
      <vt:lpstr>Symbol</vt:lpstr>
      <vt:lpstr>Tahoma</vt:lpstr>
      <vt:lpstr>MCL_theme_v4_Flat_r3</vt:lpstr>
      <vt:lpstr>Computer Graphics</vt:lpstr>
      <vt:lpstr>개요</vt:lpstr>
      <vt:lpstr>1주차 과제 리뷰</vt:lpstr>
      <vt:lpstr>1주차 과제 리뷰</vt:lpstr>
      <vt:lpstr>1주차 과제 리뷰</vt:lpstr>
      <vt:lpstr>1주차 과제 리뷰</vt:lpstr>
      <vt:lpstr>Filter</vt:lpstr>
      <vt:lpstr>Filter</vt:lpstr>
      <vt:lpstr>Filter</vt:lpstr>
      <vt:lpstr>Filter</vt:lpstr>
      <vt:lpstr>Box filter</vt:lpstr>
      <vt:lpstr>Box filter</vt:lpstr>
      <vt:lpstr>Box Filter</vt:lpstr>
      <vt:lpstr>Gaussian filter</vt:lpstr>
      <vt:lpstr>Gaussian filter</vt:lpstr>
      <vt:lpstr>Gaussian filter</vt:lpstr>
      <vt:lpstr>Gaussian filter</vt:lpstr>
      <vt:lpstr>Gaussian filter</vt:lpstr>
      <vt:lpstr>Gaussian filter</vt:lpstr>
      <vt:lpstr>Gaussian filter</vt:lpstr>
      <vt:lpstr>Gaussian Filter</vt:lpstr>
      <vt:lpstr>Median filter</vt:lpstr>
      <vt:lpstr>Median Filter</vt:lpstr>
      <vt:lpstr>Smoothing filter</vt:lpstr>
      <vt:lpstr>Sharpening filter</vt:lpstr>
      <vt:lpstr>Sharpening filter</vt:lpstr>
      <vt:lpstr>Sobel filter</vt:lpstr>
      <vt:lpstr>Sobel filter</vt:lpstr>
      <vt:lpstr>Sobel filter</vt:lpstr>
      <vt:lpstr>Sobel Filter</vt:lpstr>
      <vt:lpstr>Boundary problem</vt:lpstr>
      <vt:lpstr>Boundary problem</vt:lpstr>
      <vt:lpstr>Boundary problem</vt:lpstr>
      <vt:lpstr>Boundary problem</vt:lpstr>
      <vt:lpstr>과제</vt:lpstr>
      <vt:lpstr>과제</vt:lpstr>
      <vt:lpstr>과제</vt:lpstr>
      <vt:lpstr>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개인화된 시각 사전을 이용한 유치(幼稚) 단계 컴퓨터 비전 및 시각 비서 시스템 구현 Computerized Preschool Vision and Visual Secretary System Using Idiosyncratic Dictionary</dc:title>
  <dc:creator>Yeong Jun Koh</dc:creator>
  <cp:lastModifiedBy>고영준</cp:lastModifiedBy>
  <cp:revision>1490</cp:revision>
  <cp:lastPrinted>2017-11-29T14:39:10Z</cp:lastPrinted>
  <dcterms:created xsi:type="dcterms:W3CDTF">2015-03-23T04:10:52Z</dcterms:created>
  <dcterms:modified xsi:type="dcterms:W3CDTF">2019-09-23T01:46:58Z</dcterms:modified>
</cp:coreProperties>
</file>